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sldIdLst>
    <p:sldId id="256" r:id="rId2"/>
    <p:sldId id="315" r:id="rId3"/>
    <p:sldId id="332" r:id="rId4"/>
    <p:sldId id="302" r:id="rId5"/>
    <p:sldId id="279" r:id="rId6"/>
    <p:sldId id="280" r:id="rId7"/>
    <p:sldId id="265" r:id="rId8"/>
    <p:sldId id="281" r:id="rId9"/>
    <p:sldId id="282" r:id="rId10"/>
    <p:sldId id="283" r:id="rId11"/>
    <p:sldId id="284" r:id="rId12"/>
    <p:sldId id="285" r:id="rId13"/>
    <p:sldId id="286" r:id="rId14"/>
    <p:sldId id="287" r:id="rId15"/>
    <p:sldId id="288" r:id="rId16"/>
    <p:sldId id="293" r:id="rId17"/>
    <p:sldId id="325" r:id="rId18"/>
    <p:sldId id="296" r:id="rId19"/>
    <p:sldId id="297" r:id="rId20"/>
    <p:sldId id="309" r:id="rId21"/>
    <p:sldId id="294" r:id="rId22"/>
    <p:sldId id="308" r:id="rId23"/>
    <p:sldId id="307" r:id="rId24"/>
    <p:sldId id="276" r:id="rId25"/>
    <p:sldId id="275" r:id="rId26"/>
    <p:sldId id="262" r:id="rId27"/>
    <p:sldId id="277" r:id="rId28"/>
    <p:sldId id="278" r:id="rId29"/>
    <p:sldId id="290" r:id="rId30"/>
    <p:sldId id="324" r:id="rId31"/>
    <p:sldId id="266" r:id="rId32"/>
    <p:sldId id="310" r:id="rId33"/>
    <p:sldId id="311" r:id="rId34"/>
    <p:sldId id="257" r:id="rId35"/>
    <p:sldId id="319" r:id="rId36"/>
    <p:sldId id="305" r:id="rId37"/>
    <p:sldId id="320" r:id="rId38"/>
    <p:sldId id="268" r:id="rId39"/>
    <p:sldId id="321" r:id="rId40"/>
    <p:sldId id="267" r:id="rId41"/>
    <p:sldId id="322" r:id="rId42"/>
    <p:sldId id="301" r:id="rId43"/>
    <p:sldId id="323" r:id="rId44"/>
    <p:sldId id="299" r:id="rId45"/>
    <p:sldId id="300" r:id="rId46"/>
    <p:sldId id="312" r:id="rId47"/>
    <p:sldId id="318" r:id="rId48"/>
    <p:sldId id="313" r:id="rId49"/>
    <p:sldId id="314" r:id="rId50"/>
    <p:sldId id="317" r:id="rId51"/>
    <p:sldId id="328" r:id="rId52"/>
    <p:sldId id="329" r:id="rId53"/>
    <p:sldId id="330" r:id="rId54"/>
    <p:sldId id="331" r:id="rId55"/>
    <p:sldId id="326" r:id="rId56"/>
    <p:sldId id="327" r:id="rId57"/>
    <p:sldId id="271" r:id="rId58"/>
    <p:sldId id="259" r:id="rId59"/>
    <p:sldId id="272" r:id="rId60"/>
    <p:sldId id="316" r:id="rId61"/>
    <p:sldId id="333" r:id="rId62"/>
    <p:sldId id="334" r:id="rId63"/>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86"/>
    <p:restoredTop sz="86464"/>
  </p:normalViewPr>
  <p:slideViewPr>
    <p:cSldViewPr snapToGrid="0" snapToObjects="1">
      <p:cViewPr varScale="1">
        <p:scale>
          <a:sx n="124" d="100"/>
          <a:sy n="124" d="100"/>
        </p:scale>
        <p:origin x="688" y="184"/>
      </p:cViewPr>
      <p:guideLst/>
    </p:cSldViewPr>
  </p:slideViewPr>
  <p:outlineViewPr>
    <p:cViewPr>
      <p:scale>
        <a:sx n="33" d="100"/>
        <a:sy n="33" d="100"/>
      </p:scale>
      <p:origin x="0" y="-16536"/>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71BA1-281B-BF4D-A5E9-AA2FAC902CB2}" type="datetimeFigureOut">
              <a:rPr lang="en-US" smtClean="0"/>
              <a:t>7/22/17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EEA43-BF17-7343-8961-B17D6AC02C4F}" type="slidenum">
              <a:rPr lang="en-US" smtClean="0"/>
              <a:t>‹#›</a:t>
            </a:fld>
            <a:endParaRPr lang="en-US"/>
          </a:p>
        </p:txBody>
      </p:sp>
    </p:spTree>
    <p:extLst>
      <p:ext uri="{BB962C8B-B14F-4D97-AF65-F5344CB8AC3E}">
        <p14:creationId xmlns:p14="http://schemas.microsoft.com/office/powerpoint/2010/main" val="182295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djserver.org/" TargetMode="External"/><Relationship Id="rId4" Type="http://schemas.openxmlformats.org/officeDocument/2006/relationships/hyperlink" Target="http://flowrepository.org/"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wikiwand.com/en/Flow_cytometry_bioinformatics#citenotemiflowcyt73" TargetMode="External"/><Relationship Id="rId4" Type="http://schemas.openxmlformats.org/officeDocument/2006/relationships/hyperlink" Target="http://www.wikiwand.com/en/Nature_Publishing_Group" TargetMode="External"/><Relationship Id="rId5" Type="http://schemas.openxmlformats.org/officeDocument/2006/relationships/hyperlink" Target="http://www.wikiwand.com/en/Flow_cytometry_bioinformatics#citenotecytobank74" TargetMode="External"/><Relationship Id="rId6" Type="http://schemas.openxmlformats.org/officeDocument/2006/relationships/hyperlink" Target="http://www.wikiwand.com/en/Flow_cytometry_bioinformatics#citenoteflowrepository75" TargetMode="External"/><Relationship Id="rId7" Type="http://schemas.openxmlformats.org/officeDocument/2006/relationships/hyperlink" Target="http://www.wikiwand.com/en/Flow_cytometry_bioinformatics#citenoteflowrepositoryhowto76" TargetMode="External"/><Relationship Id="rId8" Type="http://schemas.openxmlformats.org/officeDocument/2006/relationships/hyperlink" Target="http://www.wikiwand.com/en/Flow_cytometry_bioinformatics#citenoteflowrepositorydata77"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Immunological data standards</a:t>
            </a:r>
          </a:p>
          <a:p>
            <a:r>
              <a:rPr lang="en-US" sz="1200" b="0" i="0" kern="1200" dirty="0" smtClean="0">
                <a:solidFill>
                  <a:schemeClr val="tx1"/>
                </a:solidFill>
                <a:effectLst/>
                <a:latin typeface="+mn-lt"/>
                <a:ea typeface="+mn-ea"/>
                <a:cs typeface="+mn-cs"/>
              </a:rPr>
              <a:t>Immunological data repositories</a:t>
            </a:r>
          </a:p>
          <a:p>
            <a:pPr lvl="1"/>
            <a:r>
              <a:rPr lang="en-US" sz="1200" b="0" i="0" kern="1200" dirty="0" smtClean="0">
                <a:solidFill>
                  <a:schemeClr val="tx1"/>
                </a:solidFill>
                <a:effectLst/>
                <a:latin typeface="+mn-lt"/>
                <a:ea typeface="+mn-ea"/>
                <a:cs typeface="+mn-cs"/>
              </a:rPr>
              <a:t>Examples: </a:t>
            </a:r>
            <a:r>
              <a:rPr lang="en-US" sz="1200" b="0" i="0" kern="1200" dirty="0" err="1" smtClean="0">
                <a:solidFill>
                  <a:schemeClr val="tx1"/>
                </a:solidFill>
                <a:effectLst/>
                <a:latin typeface="+mn-lt"/>
                <a:ea typeface="+mn-ea"/>
                <a:cs typeface="+mn-cs"/>
              </a:rPr>
              <a:t>ImmPort</a:t>
            </a:r>
            <a:r>
              <a:rPr lang="en-US" sz="1200" b="0" i="0" kern="1200" dirty="0" smtClean="0">
                <a:solidFill>
                  <a:schemeClr val="tx1"/>
                </a:solidFill>
                <a:effectLst/>
                <a:latin typeface="+mn-lt"/>
                <a:ea typeface="+mn-ea"/>
                <a:cs typeface="+mn-cs"/>
              </a:rPr>
              <a:t>, IEDB, </a:t>
            </a:r>
            <a:r>
              <a:rPr lang="en-US" sz="1200" b="0" i="0" u="none" strike="noStrike" kern="1200" dirty="0" smtClean="0">
                <a:solidFill>
                  <a:schemeClr val="tx1"/>
                </a:solidFill>
                <a:effectLst/>
                <a:latin typeface="+mn-lt"/>
                <a:ea typeface="+mn-ea"/>
                <a:cs typeface="+mn-cs"/>
                <a:hlinkClick r:id="rId3"/>
              </a:rPr>
              <a:t>VDJ Server</a:t>
            </a:r>
            <a:r>
              <a:rPr lang="en-US" sz="1200" b="0" i="0" kern="1200" dirty="0" smtClean="0">
                <a:solidFill>
                  <a:schemeClr val="tx1"/>
                </a:solidFill>
                <a:effectLst/>
                <a:latin typeface="+mn-lt"/>
                <a:ea typeface="+mn-ea"/>
                <a:cs typeface="+mn-cs"/>
              </a:rPr>
              <a:t>, and the </a:t>
            </a:r>
            <a:r>
              <a:rPr lang="en-US" sz="1200" b="0" i="0" u="none" strike="noStrike" kern="1200" dirty="0" smtClean="0">
                <a:solidFill>
                  <a:schemeClr val="tx1"/>
                </a:solidFill>
                <a:effectLst/>
                <a:latin typeface="+mn-lt"/>
                <a:ea typeface="+mn-ea"/>
                <a:cs typeface="+mn-cs"/>
                <a:hlinkClick r:id="rId4"/>
              </a:rPr>
              <a:t>FlowRepository</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1</a:t>
            </a:fld>
            <a:endParaRPr lang="en-US"/>
          </a:p>
        </p:txBody>
      </p:sp>
    </p:spTree>
    <p:extLst>
      <p:ext uri="{BB962C8B-B14F-4D97-AF65-F5344CB8AC3E}">
        <p14:creationId xmlns:p14="http://schemas.microsoft.com/office/powerpoint/2010/main" val="802379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solftware</a:t>
            </a:r>
            <a:r>
              <a:rPr lang="en-US" dirty="0" smtClean="0"/>
              <a:t> =. tools (software)</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a:t>
            </a:fld>
            <a:endParaRPr lang="en-US"/>
          </a:p>
        </p:txBody>
      </p:sp>
    </p:spTree>
    <p:extLst>
      <p:ext uri="{BB962C8B-B14F-4D97-AF65-F5344CB8AC3E}">
        <p14:creationId xmlns:p14="http://schemas.microsoft.com/office/powerpoint/2010/main" val="144294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I delete what is meant by minimum standards?</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7</a:t>
            </a:fld>
            <a:endParaRPr lang="en-US"/>
          </a:p>
        </p:txBody>
      </p:sp>
    </p:spTree>
    <p:extLst>
      <p:ext uri="{BB962C8B-B14F-4D97-AF65-F5344CB8AC3E}">
        <p14:creationId xmlns:p14="http://schemas.microsoft.com/office/powerpoint/2010/main" val="133956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goal - enable interoperability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19</a:t>
            </a:fld>
            <a:endParaRPr lang="en-US"/>
          </a:p>
        </p:txBody>
      </p:sp>
    </p:spTree>
    <p:extLst>
      <p:ext uri="{BB962C8B-B14F-4D97-AF65-F5344CB8AC3E}">
        <p14:creationId xmlns:p14="http://schemas.microsoft.com/office/powerpoint/2010/main" val="1039100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20</a:t>
            </a:fld>
            <a:endParaRPr lang="en-US"/>
          </a:p>
        </p:txBody>
      </p:sp>
    </p:spTree>
    <p:extLst>
      <p:ext uri="{BB962C8B-B14F-4D97-AF65-F5344CB8AC3E}">
        <p14:creationId xmlns:p14="http://schemas.microsoft.com/office/powerpoint/2010/main" val="1521443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part of BD2K?</a:t>
            </a:r>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21</a:t>
            </a:fld>
            <a:endParaRPr lang="en-US"/>
          </a:p>
        </p:txBody>
      </p:sp>
    </p:spTree>
    <p:extLst>
      <p:ext uri="{BB962C8B-B14F-4D97-AF65-F5344CB8AC3E}">
        <p14:creationId xmlns:p14="http://schemas.microsoft.com/office/powerpoint/2010/main" val="148109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Minimum Information about a Flow Cytometry Experiment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requires that any flow cytometry data used in a publication be available, although this does not include a requirement that it be deposited in a public database.</a:t>
            </a:r>
            <a:r>
              <a:rPr lang="en-US" sz="1200" b="0" i="0" u="none" strike="noStrike" kern="1200" baseline="30000" dirty="0" smtClean="0">
                <a:solidFill>
                  <a:schemeClr val="tx1"/>
                </a:solidFill>
                <a:effectLst/>
                <a:latin typeface="+mn-lt"/>
                <a:ea typeface="+mn-ea"/>
                <a:cs typeface="+mn-cs"/>
                <a:hlinkClick r:id="rId3"/>
              </a:rPr>
              <a:t>[73]</a:t>
            </a:r>
            <a:r>
              <a:rPr lang="en-US" sz="1200" b="0" i="0" kern="1200" dirty="0" smtClean="0">
                <a:solidFill>
                  <a:schemeClr val="tx1"/>
                </a:solidFill>
                <a:effectLst/>
                <a:latin typeface="+mn-lt"/>
                <a:ea typeface="+mn-ea"/>
                <a:cs typeface="+mn-cs"/>
              </a:rPr>
              <a:t> Thus, although the journals Cytometry Part A and B, as well as all journals from the </a:t>
            </a:r>
            <a:r>
              <a:rPr lang="en-US" sz="1200" b="0" i="0" u="none" strike="noStrike" kern="1200" dirty="0" smtClean="0">
                <a:solidFill>
                  <a:schemeClr val="tx1"/>
                </a:solidFill>
                <a:effectLst/>
                <a:latin typeface="+mn-lt"/>
                <a:ea typeface="+mn-ea"/>
                <a:cs typeface="+mn-cs"/>
                <a:hlinkClick r:id="rId4"/>
              </a:rPr>
              <a:t>Nature Publishing Group</a:t>
            </a:r>
            <a:r>
              <a:rPr lang="en-US" sz="1200" b="0" i="0" kern="1200" dirty="0" smtClean="0">
                <a:solidFill>
                  <a:schemeClr val="tx1"/>
                </a:solidFill>
                <a:effectLst/>
                <a:latin typeface="+mn-lt"/>
                <a:ea typeface="+mn-ea"/>
                <a:cs typeface="+mn-cs"/>
              </a:rPr>
              <a:t> require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compliance, there is still relatively little publicly available flow cytometry data. Some efforts have been made towards creating public databases, however.</a:t>
            </a:r>
          </a:p>
          <a:p>
            <a:r>
              <a:rPr lang="en-US" sz="1200" b="0" i="0" kern="1200" dirty="0" smtClean="0">
                <a:solidFill>
                  <a:schemeClr val="tx1"/>
                </a:solidFill>
                <a:effectLst/>
                <a:latin typeface="+mn-lt"/>
                <a:ea typeface="+mn-ea"/>
                <a:cs typeface="+mn-cs"/>
              </a:rPr>
              <a:t>Firstly, </a:t>
            </a:r>
            <a:r>
              <a:rPr lang="en-US" sz="1200" b="0" i="0" kern="1200" dirty="0" err="1" smtClean="0">
                <a:solidFill>
                  <a:schemeClr val="tx1"/>
                </a:solidFill>
                <a:effectLst/>
                <a:latin typeface="+mn-lt"/>
                <a:ea typeface="+mn-ea"/>
                <a:cs typeface="+mn-cs"/>
              </a:rPr>
              <a:t>CytoBank</a:t>
            </a:r>
            <a:r>
              <a:rPr lang="en-US" sz="1200" b="0" i="0" kern="1200" dirty="0" smtClean="0">
                <a:solidFill>
                  <a:schemeClr val="tx1"/>
                </a:solidFill>
                <a:effectLst/>
                <a:latin typeface="+mn-lt"/>
                <a:ea typeface="+mn-ea"/>
                <a:cs typeface="+mn-cs"/>
              </a:rPr>
              <a:t>, which is a complete web-based flow cytometry data storage and analysis platform, has been made available to the public in a limited form.</a:t>
            </a:r>
            <a:r>
              <a:rPr lang="en-US" sz="1200" b="0" i="0" u="none" strike="noStrike" kern="1200" baseline="30000" dirty="0" smtClean="0">
                <a:solidFill>
                  <a:schemeClr val="tx1"/>
                </a:solidFill>
                <a:effectLst/>
                <a:latin typeface="+mn-lt"/>
                <a:ea typeface="+mn-ea"/>
                <a:cs typeface="+mn-cs"/>
                <a:hlinkClick r:id="rId5"/>
              </a:rPr>
              <a:t>[74]</a:t>
            </a:r>
            <a:r>
              <a:rPr lang="en-US" sz="1200" b="0" i="0" kern="1200" dirty="0" smtClean="0">
                <a:solidFill>
                  <a:schemeClr val="tx1"/>
                </a:solidFill>
                <a:effectLst/>
                <a:latin typeface="+mn-lt"/>
                <a:ea typeface="+mn-ea"/>
                <a:cs typeface="+mn-cs"/>
              </a:rPr>
              <a:t> Using the </a:t>
            </a:r>
            <a:r>
              <a:rPr lang="en-US" sz="1200" b="0" i="0" kern="1200" dirty="0" err="1" smtClean="0">
                <a:solidFill>
                  <a:schemeClr val="tx1"/>
                </a:solidFill>
                <a:effectLst/>
                <a:latin typeface="+mn-lt"/>
                <a:ea typeface="+mn-ea"/>
                <a:cs typeface="+mn-cs"/>
              </a:rPr>
              <a:t>CytoBank</a:t>
            </a:r>
            <a:r>
              <a:rPr lang="en-US" sz="1200" b="0" i="0" kern="1200" dirty="0" smtClean="0">
                <a:solidFill>
                  <a:schemeClr val="tx1"/>
                </a:solidFill>
                <a:effectLst/>
                <a:latin typeface="+mn-lt"/>
                <a:ea typeface="+mn-ea"/>
                <a:cs typeface="+mn-cs"/>
              </a:rPr>
              <a:t> code base, </a:t>
            </a:r>
            <a:r>
              <a:rPr lang="en-US" sz="1200" b="0" i="0" kern="1200" dirty="0" err="1" smtClean="0">
                <a:solidFill>
                  <a:schemeClr val="tx1"/>
                </a:solidFill>
                <a:effectLst/>
                <a:latin typeface="+mn-lt"/>
                <a:ea typeface="+mn-ea"/>
                <a:cs typeface="+mn-cs"/>
              </a:rPr>
              <a:t>FlowRepository</a:t>
            </a:r>
            <a:r>
              <a:rPr lang="en-US" sz="1200" b="0" i="0" kern="1200" dirty="0" smtClean="0">
                <a:solidFill>
                  <a:schemeClr val="tx1"/>
                </a:solidFill>
                <a:effectLst/>
                <a:latin typeface="+mn-lt"/>
                <a:ea typeface="+mn-ea"/>
                <a:cs typeface="+mn-cs"/>
              </a:rPr>
              <a:t> was developed in 2012 with the support of ISAC to be a public repository of flow cytometry data.</a:t>
            </a:r>
            <a:r>
              <a:rPr lang="en-US" sz="1200" b="0" i="0" u="none" strike="noStrike" kern="1200" baseline="30000" dirty="0" smtClean="0">
                <a:solidFill>
                  <a:schemeClr val="tx1"/>
                </a:solidFill>
                <a:effectLst/>
                <a:latin typeface="+mn-lt"/>
                <a:ea typeface="+mn-ea"/>
                <a:cs typeface="+mn-cs"/>
                <a:hlinkClick r:id="rId6"/>
              </a:rPr>
              <a:t>[75]</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FlowRepository</a:t>
            </a:r>
            <a:r>
              <a:rPr lang="en-US" sz="1200" b="0" i="0" kern="1200" dirty="0" smtClean="0">
                <a:solidFill>
                  <a:schemeClr val="tx1"/>
                </a:solidFill>
                <a:effectLst/>
                <a:latin typeface="+mn-lt"/>
                <a:ea typeface="+mn-ea"/>
                <a:cs typeface="+mn-cs"/>
              </a:rPr>
              <a:t> facilitates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compliance,</a:t>
            </a:r>
            <a:r>
              <a:rPr lang="en-US" sz="1200" b="0" i="0" u="none" strike="noStrike" kern="1200" baseline="30000" dirty="0" smtClean="0">
                <a:solidFill>
                  <a:schemeClr val="tx1"/>
                </a:solidFill>
                <a:effectLst/>
                <a:latin typeface="+mn-lt"/>
                <a:ea typeface="+mn-ea"/>
                <a:cs typeface="+mn-cs"/>
                <a:hlinkClick r:id="rId7"/>
              </a:rPr>
              <a:t>[76]</a:t>
            </a:r>
            <a:r>
              <a:rPr lang="en-US" sz="1200" b="0" i="0" kern="1200" dirty="0" smtClean="0">
                <a:solidFill>
                  <a:schemeClr val="tx1"/>
                </a:solidFill>
                <a:effectLst/>
                <a:latin typeface="+mn-lt"/>
                <a:ea typeface="+mn-ea"/>
                <a:cs typeface="+mn-cs"/>
              </a:rPr>
              <a:t> and as of July 2013 contained 65 public data sets.</a:t>
            </a:r>
            <a:r>
              <a:rPr lang="en-US" sz="1200" b="0" i="0" u="none" strike="noStrike" kern="1200" baseline="30000" dirty="0" smtClean="0">
                <a:solidFill>
                  <a:schemeClr val="tx1"/>
                </a:solidFill>
                <a:effectLst/>
                <a:latin typeface="+mn-lt"/>
                <a:ea typeface="+mn-ea"/>
                <a:cs typeface="+mn-cs"/>
                <a:hlinkClick r:id="rId8"/>
              </a:rPr>
              <a:t>[77]</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22</a:t>
            </a:fld>
            <a:endParaRPr lang="en-US"/>
          </a:p>
        </p:txBody>
      </p:sp>
    </p:spTree>
    <p:extLst>
      <p:ext uri="{BB962C8B-B14F-4D97-AF65-F5344CB8AC3E}">
        <p14:creationId xmlns:p14="http://schemas.microsoft.com/office/powerpoint/2010/main" val="513537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Scientific Data is a peer-reviewed, open-access journal for descriptions of scientifically valuable datasets, and research that advances the sharing and reuse of scientific data. It was launched by Nature Research to enable the discoverability, reproducibility and reuse of valuable data. Scientific Data primarily publishes Data Descriptors, a new type of publication that combines the narrative content characteristic of traditional journal articles with structured, curated metadata that outline experimental workflows and point to publicly archived data records.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24</a:t>
            </a:fld>
            <a:endParaRPr lang="en-US"/>
          </a:p>
        </p:txBody>
      </p:sp>
    </p:spTree>
    <p:extLst>
      <p:ext uri="{BB962C8B-B14F-4D97-AF65-F5344CB8AC3E}">
        <p14:creationId xmlns:p14="http://schemas.microsoft.com/office/powerpoint/2010/main" val="122980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IMGT</a:t>
            </a:r>
          </a:p>
          <a:p>
            <a:pPr lvl="2"/>
            <a:r>
              <a:rPr lang="en-US" dirty="0" err="1" smtClean="0"/>
              <a:t>FInd</a:t>
            </a:r>
            <a:r>
              <a:rPr lang="en-US" dirty="0" smtClean="0"/>
              <a:t> data on immunoglobulins, T cell receptors and MHC</a:t>
            </a:r>
          </a:p>
          <a:p>
            <a:pPr lvl="1"/>
            <a:r>
              <a:rPr lang="en-US" dirty="0" smtClean="0"/>
              <a:t>IMGT/HLA</a:t>
            </a:r>
          </a:p>
          <a:p>
            <a:pPr lvl="2"/>
            <a:r>
              <a:rPr lang="en-US" dirty="0" smtClean="0"/>
              <a:t>Sequence database for the human major histocompatibility complex</a:t>
            </a:r>
          </a:p>
          <a:p>
            <a:pPr lvl="1"/>
            <a:r>
              <a:rPr lang="en-US" dirty="0" err="1" smtClean="0"/>
              <a:t>Immgene</a:t>
            </a:r>
            <a:endParaRPr lang="en-US" dirty="0" smtClean="0"/>
          </a:p>
          <a:p>
            <a:pPr lvl="2"/>
            <a:r>
              <a:rPr lang="en-US" dirty="0" smtClean="0"/>
              <a:t>Atlas of gene expression in all cell of the mouse immune system</a:t>
            </a:r>
          </a:p>
          <a:p>
            <a:pPr lvl="1"/>
            <a:r>
              <a:rPr lang="en-US" dirty="0" smtClean="0"/>
              <a:t>Immune Epitope Database	</a:t>
            </a:r>
          </a:p>
          <a:p>
            <a:pPr lvl="2"/>
            <a:r>
              <a:rPr lang="en-US" dirty="0" smtClean="0"/>
              <a:t>Find data on B and T cell epitopes and on MHC binding and ligands</a:t>
            </a:r>
          </a:p>
          <a:p>
            <a:pPr lvl="1"/>
            <a:r>
              <a:rPr lang="en-US" dirty="0" err="1" smtClean="0"/>
              <a:t>Kabat</a:t>
            </a:r>
            <a:r>
              <a:rPr lang="en-US" dirty="0" smtClean="0"/>
              <a:t> Database</a:t>
            </a:r>
          </a:p>
          <a:p>
            <a:pPr lvl="2"/>
            <a:r>
              <a:rPr lang="en-US" dirty="0" smtClean="0"/>
              <a:t>Nucleotide sequences of proteins of immunological interest</a:t>
            </a:r>
          </a:p>
          <a:p>
            <a:pPr lvl="1"/>
            <a:r>
              <a:rPr lang="en-US" dirty="0" smtClean="0"/>
              <a:t>The </a:t>
            </a:r>
            <a:r>
              <a:rPr lang="en-US" dirty="0" err="1" smtClean="0"/>
              <a:t>Immuno</a:t>
            </a:r>
            <a:r>
              <a:rPr lang="en-US" dirty="0" smtClean="0"/>
              <a:t> Polymorphism Database	</a:t>
            </a:r>
          </a:p>
          <a:p>
            <a:pPr lvl="2"/>
            <a:r>
              <a:rPr lang="en-US" dirty="0" smtClean="0"/>
              <a:t>Find data on polymorphic genes in the immune system</a:t>
            </a:r>
          </a:p>
          <a:p>
            <a:r>
              <a:rPr lang="en-US" dirty="0" err="1" smtClean="0"/>
              <a:t>InnateDB</a:t>
            </a:r>
            <a:endParaRPr lang="en-US" dirty="0" smtClean="0"/>
          </a:p>
          <a:p>
            <a:pPr lvl="1"/>
            <a:r>
              <a:rPr lang="en-US" dirty="0" smtClean="0"/>
              <a:t>Knowledge resource for innate immunity interactions &amp; pathways</a:t>
            </a:r>
          </a:p>
          <a:p>
            <a:pPr lvl="1"/>
            <a:r>
              <a:rPr lang="en-US" dirty="0" err="1" smtClean="0"/>
              <a:t>Bcepred</a:t>
            </a:r>
            <a:r>
              <a:rPr lang="en-US" dirty="0" smtClean="0"/>
              <a:t>	Prediction of linear B-cell epitopes, using </a:t>
            </a:r>
            <a:r>
              <a:rPr lang="en-US" dirty="0" err="1" smtClean="0"/>
              <a:t>physico</a:t>
            </a:r>
            <a:r>
              <a:rPr lang="en-US" dirty="0" smtClean="0"/>
              <a:t>-chemical </a:t>
            </a:r>
            <a:r>
              <a:rPr lang="en-US" dirty="0" err="1" smtClean="0"/>
              <a:t>propertiesINTERFEROME</a:t>
            </a:r>
            <a:r>
              <a:rPr lang="en-US" dirty="0" smtClean="0"/>
              <a:t>	Find data on interferon regulated </a:t>
            </a:r>
            <a:r>
              <a:rPr lang="en-US" dirty="0" err="1" smtClean="0"/>
              <a:t>genesABCpred</a:t>
            </a:r>
            <a:r>
              <a:rPr lang="en-US" dirty="0" smtClean="0"/>
              <a:t>	Predict of B cell epitope(s) in an antigen sequence, using artificial neural </a:t>
            </a:r>
            <a:r>
              <a:rPr lang="en-US" dirty="0" err="1" smtClean="0"/>
              <a:t>networkAntigenic</a:t>
            </a:r>
            <a:r>
              <a:rPr lang="en-US" dirty="0" smtClean="0"/>
              <a:t>	Predict protein segments that are likely to be antigenic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49</a:t>
            </a:fld>
            <a:endParaRPr lang="en-US"/>
          </a:p>
        </p:txBody>
      </p:sp>
    </p:spTree>
    <p:extLst>
      <p:ext uri="{BB962C8B-B14F-4D97-AF65-F5344CB8AC3E}">
        <p14:creationId xmlns:p14="http://schemas.microsoft.com/office/powerpoint/2010/main" val="432365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7/22/17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7/22/17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7/22/17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7/22/17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094046-D9FD-1E40-B0FD-0DE134EF1F04}" type="datetimeFigureOut">
              <a:rPr lang="en-US" smtClean="0"/>
              <a:t>7/22/17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E094046-D9FD-1E40-B0FD-0DE134EF1F04}" type="datetimeFigureOut">
              <a:rPr lang="en-US" smtClean="0"/>
              <a:t>7/22/17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E094046-D9FD-1E40-B0FD-0DE134EF1F04}" type="datetimeFigureOut">
              <a:rPr lang="en-US" smtClean="0"/>
              <a:t>7/22/17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094046-D9FD-1E40-B0FD-0DE134EF1F04}" type="datetimeFigureOut">
              <a:rPr lang="en-US" smtClean="0"/>
              <a:t>7/22/17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094046-D9FD-1E40-B0FD-0DE134EF1F04}" type="datetimeFigureOut">
              <a:rPr lang="en-US" smtClean="0"/>
              <a:t>7/22/17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094046-D9FD-1E40-B0FD-0DE134EF1F04}" type="datetimeFigureOut">
              <a:rPr lang="en-US" smtClean="0"/>
              <a:t>7/22/17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094046-D9FD-1E40-B0FD-0DE134EF1F04}" type="datetimeFigureOut">
              <a:rPr lang="en-US" smtClean="0"/>
              <a:t>7/22/17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FE094046-D9FD-1E40-B0FD-0DE134EF1F04}" type="datetimeFigureOut">
              <a:rPr lang="en-US" smtClean="0"/>
              <a:t>7/22/17</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CD31E4E6-E9AC-6742-87AA-E1A4B96BA8AA}" type="slidenum">
              <a:rPr lang="en-US" smtClean="0"/>
              <a:t>‹#›</a:t>
            </a:fld>
            <a:endParaRPr lang="en-US"/>
          </a:p>
        </p:txBody>
      </p:sp>
    </p:spTree>
    <p:extLst>
      <p:ext uri="{BB962C8B-B14F-4D97-AF65-F5344CB8AC3E}">
        <p14:creationId xmlns:p14="http://schemas.microsoft.com/office/powerpoint/2010/main" val="11667102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lincsportal.ccs.miami.edu/dcic-porta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20" Type="http://schemas.openxmlformats.org/officeDocument/2006/relationships/hyperlink" Target="http://www.oxfordjournals.org/nar/database/summary/504" TargetMode="External"/><Relationship Id="rId21" Type="http://schemas.openxmlformats.org/officeDocument/2006/relationships/hyperlink" Target="http://www.oxfordjournals.org/nar/database/summary/1782" TargetMode="External"/><Relationship Id="rId22" Type="http://schemas.openxmlformats.org/officeDocument/2006/relationships/hyperlink" Target="http://www.oxfordjournals.org/nar/database/summary/1913" TargetMode="External"/><Relationship Id="rId23" Type="http://schemas.openxmlformats.org/officeDocument/2006/relationships/hyperlink" Target="http://www.oxfordjournals.org/nar/database/summary/1671" TargetMode="External"/><Relationship Id="rId24" Type="http://schemas.openxmlformats.org/officeDocument/2006/relationships/hyperlink" Target="http://www.oxfordjournals.org/nar/database/summary/16" TargetMode="External"/><Relationship Id="rId25" Type="http://schemas.openxmlformats.org/officeDocument/2006/relationships/hyperlink" Target="http://www.oxfordjournals.org/nar/database/summary/367" TargetMode="External"/><Relationship Id="rId26" Type="http://schemas.openxmlformats.org/officeDocument/2006/relationships/hyperlink" Target="http://www.oxfordjournals.org/nar/database/summary/692" TargetMode="External"/><Relationship Id="rId27" Type="http://schemas.openxmlformats.org/officeDocument/2006/relationships/hyperlink" Target="http://www.oxfordjournals.org/nar/database/summary/693" TargetMode="External"/><Relationship Id="rId28" Type="http://schemas.openxmlformats.org/officeDocument/2006/relationships/hyperlink" Target="http://www.oxfordjournals.org/nar/database/summary/694" TargetMode="External"/><Relationship Id="rId29" Type="http://schemas.openxmlformats.org/officeDocument/2006/relationships/hyperlink" Target="http://www.oxfordjournals.org/nar/database/summary/691" TargetMode="External"/><Relationship Id="rId1" Type="http://schemas.openxmlformats.org/officeDocument/2006/relationships/slideLayout" Target="../slideLayouts/slideLayout4.xml"/><Relationship Id="rId2" Type="http://schemas.openxmlformats.org/officeDocument/2006/relationships/hyperlink" Target="http://www.oxfordjournals.org/nar/database/summary/1963" TargetMode="External"/><Relationship Id="rId3" Type="http://schemas.openxmlformats.org/officeDocument/2006/relationships/hyperlink" Target="http://www.oxfordjournals.org/nar/database/summary/768" TargetMode="External"/><Relationship Id="rId4" Type="http://schemas.openxmlformats.org/officeDocument/2006/relationships/hyperlink" Target="http://www.oxfordjournals.org/nar/database/summary/1390" TargetMode="External"/><Relationship Id="rId5" Type="http://schemas.openxmlformats.org/officeDocument/2006/relationships/hyperlink" Target="http://www.oxfordjournals.org/nar/database/summary/799" TargetMode="External"/><Relationship Id="rId30" Type="http://schemas.openxmlformats.org/officeDocument/2006/relationships/hyperlink" Target="http://www.oxfordjournals.org/nar/database/summary/702" TargetMode="External"/><Relationship Id="rId31" Type="http://schemas.openxmlformats.org/officeDocument/2006/relationships/hyperlink" Target="http://www.oxfordjournals.org/nar/database/summary/181" TargetMode="External"/><Relationship Id="rId32" Type="http://schemas.openxmlformats.org/officeDocument/2006/relationships/hyperlink" Target="http://www.oxfordjournals.org/nar/database/summary/107" TargetMode="External"/><Relationship Id="rId9" Type="http://schemas.openxmlformats.org/officeDocument/2006/relationships/hyperlink" Target="http://www.oxfordjournals.org/nar/database/summary/1556" TargetMode="External"/><Relationship Id="rId6" Type="http://schemas.openxmlformats.org/officeDocument/2006/relationships/hyperlink" Target="http://www.oxfordjournals.org/nar/database/summary/642" TargetMode="External"/><Relationship Id="rId7" Type="http://schemas.openxmlformats.org/officeDocument/2006/relationships/hyperlink" Target="http://www.oxfordjournals.org/nar/database/summary/1747" TargetMode="External"/><Relationship Id="rId8" Type="http://schemas.openxmlformats.org/officeDocument/2006/relationships/hyperlink" Target="http://www.oxfordjournals.org/nar/database/summary/604" TargetMode="External"/><Relationship Id="rId33" Type="http://schemas.openxmlformats.org/officeDocument/2006/relationships/hyperlink" Target="http://www.oxfordjournals.org/nar/database/summary/1101" TargetMode="External"/><Relationship Id="rId34" Type="http://schemas.openxmlformats.org/officeDocument/2006/relationships/hyperlink" Target="http://www.oxfordjournals.org/nar/database/summary/1328" TargetMode="External"/><Relationship Id="rId35" Type="http://schemas.openxmlformats.org/officeDocument/2006/relationships/hyperlink" Target="http://www.oxfordjournals.org/nar/database/summary/1748" TargetMode="External"/><Relationship Id="rId36" Type="http://schemas.openxmlformats.org/officeDocument/2006/relationships/hyperlink" Target="http://www.oxfordjournals.org/nar/database/summary/967" TargetMode="External"/><Relationship Id="rId10" Type="http://schemas.openxmlformats.org/officeDocument/2006/relationships/hyperlink" Target="http://www.oxfordjournals.org/nar/database/summary/813" TargetMode="External"/><Relationship Id="rId11" Type="http://schemas.openxmlformats.org/officeDocument/2006/relationships/hyperlink" Target="http://www.oxfordjournals.org/nar/database/summary/891" TargetMode="External"/><Relationship Id="rId12" Type="http://schemas.openxmlformats.org/officeDocument/2006/relationships/hyperlink" Target="http://www.oxfordjournals.org/nar/database/summary/682" TargetMode="External"/><Relationship Id="rId13" Type="http://schemas.openxmlformats.org/officeDocument/2006/relationships/hyperlink" Target="http://www.oxfordjournals.org/nar/database/summary/822" TargetMode="External"/><Relationship Id="rId14" Type="http://schemas.openxmlformats.org/officeDocument/2006/relationships/hyperlink" Target="http://www.oxfordjournals.org/nar/database/summary/779" TargetMode="External"/><Relationship Id="rId15" Type="http://schemas.openxmlformats.org/officeDocument/2006/relationships/hyperlink" Target="http://www.oxfordjournals.org/nar/database/summary/1315" TargetMode="External"/><Relationship Id="rId16" Type="http://schemas.openxmlformats.org/officeDocument/2006/relationships/hyperlink" Target="http://www.oxfordjournals.org/nar/database/summary/501" TargetMode="External"/><Relationship Id="rId17" Type="http://schemas.openxmlformats.org/officeDocument/2006/relationships/hyperlink" Target="http://www.oxfordjournals.org/nar/database/summary/172" TargetMode="External"/><Relationship Id="rId18" Type="http://schemas.openxmlformats.org/officeDocument/2006/relationships/hyperlink" Target="http://www.oxfordjournals.org/nar/database/summary/503" TargetMode="External"/><Relationship Id="rId19" Type="http://schemas.openxmlformats.org/officeDocument/2006/relationships/hyperlink" Target="http://www.oxfordjournals.org/nar/database/summary/173" TargetMode="External"/><Relationship Id="rId37" Type="http://schemas.openxmlformats.org/officeDocument/2006/relationships/hyperlink" Target="http://www.oxfordjournals.org/nar/database/summary/621" TargetMode="External"/><Relationship Id="rId38"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immport.niaid.nih.gov/" TargetMode="Externa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www.iedb.org/" TargetMode="External"/><Relationship Id="rId1" Type="http://schemas.openxmlformats.org/officeDocument/2006/relationships/slideLayout" Target="../slideLayouts/slideLayout4.xml"/><Relationship Id="rId2" Type="http://schemas.openxmlformats.org/officeDocument/2006/relationships/hyperlink" Target="http://www.niaid.nih.go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hyperlink" Target="https://www.immgen.or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business" TargetMode="External"/><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hyperlink" Target="https://github.com/open-sourc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bioconductor.org/packages/release/BiocViews.html#___Software" TargetMode="Externa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igdatau.ini.usc.edu/data-science-seminars" TargetMode="External"/><Relationship Id="rId3" Type="http://schemas.openxmlformats.org/officeDocument/2006/relationships/hyperlink" Target="https://github.com/sindresorhus/awesome"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8hPzWWx-Ung" TargetMode="External"/><Relationship Id="rId4" Type="http://schemas.openxmlformats.org/officeDocument/2006/relationships/hyperlink" Target="https://www.youtube.com/watch?v=7nTbugGkO3g" TargetMode="External"/><Relationship Id="rId1" Type="http://schemas.openxmlformats.org/officeDocument/2006/relationships/slideLayout" Target="../slideLayouts/slideLayout2.xml"/><Relationship Id="rId2" Type="http://schemas.openxmlformats.org/officeDocument/2006/relationships/hyperlink" Target="https://www.youtube.com/channel/UCKIDQOa0JcUd3K9C1TS7FLQ"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Immunological Data Standards and Repositories</a:t>
            </a:r>
            <a:endParaRPr lang="en-US" dirty="0"/>
          </a:p>
        </p:txBody>
      </p:sp>
      <p:sp>
        <p:nvSpPr>
          <p:cNvPr id="5" name="Subtitle 4"/>
          <p:cNvSpPr>
            <a:spLocks noGrp="1"/>
          </p:cNvSpPr>
          <p:nvPr>
            <p:ph type="subTitle" idx="1"/>
          </p:nvPr>
        </p:nvSpPr>
        <p:spPr/>
        <p:txBody>
          <a:bodyPr/>
          <a:lstStyle/>
          <a:p>
            <a:r>
              <a:rPr lang="en-US" dirty="0" smtClean="0"/>
              <a:t>R. Burke Squires</a:t>
            </a:r>
            <a:endParaRPr lang="en-US" dirty="0"/>
          </a:p>
        </p:txBody>
      </p:sp>
    </p:spTree>
    <p:extLst>
      <p:ext uri="{BB962C8B-B14F-4D97-AF65-F5344CB8AC3E}">
        <p14:creationId xmlns:p14="http://schemas.microsoft.com/office/powerpoint/2010/main" val="1714342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Standards:</a:t>
            </a:r>
            <a:br>
              <a:rPr lang="en-US" dirty="0" smtClean="0"/>
            </a:br>
            <a:r>
              <a:rPr lang="en-US" dirty="0" smtClean="0"/>
              <a:t>Interoperability Standards</a:t>
            </a:r>
            <a:endParaRPr lang="en-US" dirty="0"/>
          </a:p>
        </p:txBody>
      </p:sp>
      <p:sp>
        <p:nvSpPr>
          <p:cNvPr id="5" name="Content Placeholder 4"/>
          <p:cNvSpPr>
            <a:spLocks noGrp="1"/>
          </p:cNvSpPr>
          <p:nvPr>
            <p:ph sz="half" idx="1"/>
          </p:nvPr>
        </p:nvSpPr>
        <p:spPr/>
        <p:txBody>
          <a:bodyPr>
            <a:normAutofit/>
          </a:bodyPr>
          <a:lstStyle/>
          <a:p>
            <a:pPr marL="171450" lvl="1">
              <a:spcBef>
                <a:spcPts val="750"/>
              </a:spcBef>
            </a:pPr>
            <a:r>
              <a:rPr lang="en-US" dirty="0" smtClean="0"/>
              <a:t>Agreed-upon specifications, guidelines or criteria designed to ensure data and any other digital </a:t>
            </a:r>
            <a:r>
              <a:rPr lang="en-US" dirty="0"/>
              <a:t>object (such as code, algorithms, workflows, models, software, or journal </a:t>
            </a:r>
            <a:r>
              <a:rPr lang="en-US" dirty="0" smtClean="0"/>
              <a:t>articles) are FAIR</a:t>
            </a:r>
          </a:p>
          <a:p>
            <a:endParaRPr lang="en-US" dirty="0" smtClean="0"/>
          </a:p>
          <a:p>
            <a:r>
              <a:rPr lang="en-US" dirty="0" smtClean="0"/>
              <a:t>FAIR</a:t>
            </a:r>
            <a:endParaRPr lang="en-US" dirty="0" smtClean="0"/>
          </a:p>
          <a:p>
            <a:pPr lvl="1"/>
            <a:r>
              <a:rPr lang="en-US" dirty="0" smtClean="0"/>
              <a:t>Findable</a:t>
            </a:r>
          </a:p>
          <a:p>
            <a:pPr lvl="1"/>
            <a:r>
              <a:rPr lang="en-US" dirty="0" smtClean="0"/>
              <a:t>Accessible</a:t>
            </a:r>
          </a:p>
          <a:p>
            <a:pPr lvl="1"/>
            <a:r>
              <a:rPr lang="en-US" dirty="0" smtClean="0"/>
              <a:t>Interoperable</a:t>
            </a:r>
          </a:p>
          <a:p>
            <a:pPr lvl="1"/>
            <a:r>
              <a:rPr lang="en-US" dirty="0" smtClean="0"/>
              <a:t>Reusable</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92246" y="1520825"/>
            <a:ext cx="2760007" cy="3627438"/>
          </a:xfrm>
        </p:spPr>
      </p:pic>
      <p:sp>
        <p:nvSpPr>
          <p:cNvPr id="2" name="Rectangle 1"/>
          <p:cNvSpPr/>
          <p:nvPr/>
        </p:nvSpPr>
        <p:spPr>
          <a:xfrm>
            <a:off x="0" y="5484168"/>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
        <p:nvSpPr>
          <p:cNvPr id="3" name="Rectangle 2"/>
          <p:cNvSpPr/>
          <p:nvPr/>
        </p:nvSpPr>
        <p:spPr>
          <a:xfrm>
            <a:off x="4514850" y="5306438"/>
            <a:ext cx="4629150" cy="400110"/>
          </a:xfrm>
          <a:prstGeom prst="rect">
            <a:avLst/>
          </a:prstGeom>
        </p:spPr>
        <p:txBody>
          <a:bodyPr wrap="square">
            <a:spAutoFit/>
          </a:bodyPr>
          <a:lstStyle/>
          <a:p>
            <a:r>
              <a:rPr lang="en-US" sz="1000" dirty="0" smtClean="0">
                <a:latin typeface="Helvetica" charset="0"/>
              </a:rPr>
              <a:t>Wilkinson</a:t>
            </a:r>
            <a:r>
              <a:rPr lang="en-US" sz="1000" dirty="0">
                <a:latin typeface="Helvetica" charset="0"/>
              </a:rPr>
              <a:t>, M. D. </a:t>
            </a:r>
            <a:r>
              <a:rPr lang="en-US" sz="1000" i="1" dirty="0">
                <a:latin typeface="Helvetica" charset="0"/>
              </a:rPr>
              <a:t>et al.</a:t>
            </a:r>
            <a:r>
              <a:rPr lang="en-US" sz="1000" dirty="0">
                <a:latin typeface="Helvetica" charset="0"/>
              </a:rPr>
              <a:t> The FAIR Guiding Principles for scientific data management and stewardship. </a:t>
            </a:r>
            <a:r>
              <a:rPr lang="en-US" sz="1000" i="1" dirty="0">
                <a:latin typeface="Helvetica" charset="0"/>
              </a:rPr>
              <a:t>Scientific Data</a:t>
            </a:r>
            <a:r>
              <a:rPr lang="en-US" sz="1000" dirty="0">
                <a:latin typeface="Helvetica" charset="0"/>
              </a:rPr>
              <a:t> </a:t>
            </a:r>
            <a:r>
              <a:rPr lang="en-US" sz="1000" b="1" dirty="0">
                <a:latin typeface="Helvetica" charset="0"/>
              </a:rPr>
              <a:t>3,</a:t>
            </a:r>
            <a:r>
              <a:rPr lang="en-US" sz="1000" dirty="0">
                <a:latin typeface="Helvetica" charset="0"/>
              </a:rPr>
              <a:t> 160018 (2016).</a:t>
            </a:r>
            <a:endParaRPr lang="en-US" sz="1000" dirty="0">
              <a:effectLst/>
              <a:latin typeface="Helvetica" charset="0"/>
            </a:endParaRPr>
          </a:p>
        </p:txBody>
      </p:sp>
    </p:spTree>
    <p:extLst>
      <p:ext uri="{BB962C8B-B14F-4D97-AF65-F5344CB8AC3E}">
        <p14:creationId xmlns:p14="http://schemas.microsoft.com/office/powerpoint/2010/main" val="15966390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Standards:</a:t>
            </a:r>
            <a:br>
              <a:rPr lang="en-US" dirty="0"/>
            </a:br>
            <a:r>
              <a:rPr lang="en-US" dirty="0"/>
              <a:t>Interoperability </a:t>
            </a:r>
            <a:r>
              <a:rPr lang="en-US" dirty="0" smtClean="0"/>
              <a:t>Standards </a:t>
            </a:r>
            <a:r>
              <a:rPr lang="en-US" dirty="0"/>
              <a:t>– </a:t>
            </a:r>
            <a:r>
              <a:rPr lang="en-US" dirty="0" smtClean="0"/>
              <a:t>Fundamentals</a:t>
            </a:r>
            <a:endParaRPr lang="en-US" dirty="0"/>
          </a:p>
        </p:txBody>
      </p:sp>
      <p:sp>
        <p:nvSpPr>
          <p:cNvPr id="6" name="Content Placeholder 5"/>
          <p:cNvSpPr>
            <a:spLocks noGrp="1"/>
          </p:cNvSpPr>
          <p:nvPr>
            <p:ph idx="1"/>
          </p:nvPr>
        </p:nvSpPr>
        <p:spPr/>
        <p:txBody>
          <a:bodyPr>
            <a:normAutofit lnSpcReduction="10000"/>
          </a:bodyPr>
          <a:lstStyle/>
          <a:p>
            <a:r>
              <a:rPr lang="en-US" dirty="0"/>
              <a:t>Essential for discovery of data and any other digital </a:t>
            </a:r>
            <a:r>
              <a:rPr lang="en-US" dirty="0" smtClean="0"/>
              <a:t>object, but </a:t>
            </a:r>
            <a:r>
              <a:rPr lang="en-US" dirty="0"/>
              <a:t>also citation and credit</a:t>
            </a:r>
          </a:p>
          <a:p>
            <a:endParaRPr lang="en-US" dirty="0" smtClean="0"/>
          </a:p>
          <a:p>
            <a:r>
              <a:rPr lang="en-US" dirty="0" smtClean="0"/>
              <a:t>Enable </a:t>
            </a:r>
            <a:r>
              <a:rPr lang="en-US" dirty="0"/>
              <a:t>the operational processes, underlying their (re)use</a:t>
            </a:r>
          </a:p>
          <a:p>
            <a:pPr lvl="1"/>
            <a:r>
              <a:rPr lang="en-US" dirty="0" smtClean="0"/>
              <a:t>such </a:t>
            </a:r>
            <a:r>
              <a:rPr lang="en-US" dirty="0"/>
              <a:t>as exchange, aggregation, integration, comparison</a:t>
            </a:r>
          </a:p>
          <a:p>
            <a:endParaRPr lang="en-US" dirty="0" smtClean="0"/>
          </a:p>
          <a:p>
            <a:r>
              <a:rPr lang="en-US" dirty="0" smtClean="0"/>
              <a:t>Optimal </a:t>
            </a:r>
            <a:r>
              <a:rPr lang="en-US" dirty="0"/>
              <a:t>interoperability is reached when all processes </a:t>
            </a:r>
            <a:r>
              <a:rPr lang="en-US" dirty="0" smtClean="0"/>
              <a:t>are automated </a:t>
            </a:r>
            <a:r>
              <a:rPr lang="en-US" dirty="0"/>
              <a:t>for both human and machine, this requires</a:t>
            </a:r>
          </a:p>
          <a:p>
            <a:pPr lvl="1"/>
            <a:r>
              <a:rPr lang="en-US" dirty="0" smtClean="0"/>
              <a:t>metadata</a:t>
            </a:r>
            <a:r>
              <a:rPr lang="en-US" dirty="0"/>
              <a:t>: or descriptors for the digital objects to understand what </a:t>
            </a:r>
            <a:r>
              <a:rPr lang="en-US" dirty="0" smtClean="0"/>
              <a:t>it is</a:t>
            </a:r>
            <a:r>
              <a:rPr lang="en-US" dirty="0"/>
              <a:t>, where to find it, how to access it etc.</a:t>
            </a:r>
          </a:p>
          <a:p>
            <a:pPr lvl="1"/>
            <a:r>
              <a:rPr lang="en-US" dirty="0" smtClean="0"/>
              <a:t>identifiers</a:t>
            </a:r>
            <a:r>
              <a:rPr lang="en-US" dirty="0"/>
              <a:t>: unique, resolvable and </a:t>
            </a:r>
            <a:r>
              <a:rPr lang="en-US" dirty="0" err="1"/>
              <a:t>versionable</a:t>
            </a:r>
            <a:r>
              <a:rPr lang="en-US" dirty="0"/>
              <a:t> identifiers </a:t>
            </a:r>
            <a:r>
              <a:rPr lang="en-US" dirty="0" smtClean="0"/>
              <a:t>are essential </a:t>
            </a:r>
            <a:r>
              <a:rPr lang="en-US" dirty="0"/>
              <a:t>elements of the digital </a:t>
            </a:r>
            <a:r>
              <a:rPr lang="en-US" dirty="0" smtClean="0"/>
              <a:t>word</a:t>
            </a:r>
            <a:endParaRPr lang="en-US" dirty="0"/>
          </a:p>
        </p:txBody>
      </p:sp>
      <p:sp>
        <p:nvSpPr>
          <p:cNvPr id="2" name="Rectangle 1"/>
          <p:cNvSpPr/>
          <p:nvPr/>
        </p:nvSpPr>
        <p:spPr>
          <a:xfrm>
            <a:off x="7291089" y="5221501"/>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819869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Data Standards:</a:t>
            </a:r>
            <a:br>
              <a:rPr lang="en-US" dirty="0"/>
            </a:br>
            <a:r>
              <a:rPr lang="en-US" dirty="0" smtClean="0"/>
              <a:t>Interoperability Standards </a:t>
            </a:r>
            <a:r>
              <a:rPr lang="en-US" dirty="0"/>
              <a:t>– </a:t>
            </a:r>
            <a:r>
              <a:rPr lang="en-US" dirty="0" smtClean="0"/>
              <a:t>Realizing Potential</a:t>
            </a:r>
            <a:endParaRPr lang="en-US" dirty="0"/>
          </a:p>
        </p:txBody>
      </p:sp>
      <p:sp>
        <p:nvSpPr>
          <p:cNvPr id="6" name="Content Placeholder 5"/>
          <p:cNvSpPr>
            <a:spLocks noGrp="1"/>
          </p:cNvSpPr>
          <p:nvPr>
            <p:ph idx="1"/>
          </p:nvPr>
        </p:nvSpPr>
        <p:spPr/>
        <p:txBody>
          <a:bodyPr>
            <a:normAutofit/>
          </a:bodyPr>
          <a:lstStyle/>
          <a:p>
            <a:r>
              <a:rPr lang="en-US" dirty="0"/>
              <a:t>Identifiers and metadata must be implemented by </a:t>
            </a:r>
            <a:r>
              <a:rPr lang="en-US" dirty="0" smtClean="0"/>
              <a:t>technical experts </a:t>
            </a:r>
            <a:r>
              <a:rPr lang="en-US" dirty="0"/>
              <a:t>in tools, registries, catalogues, databases, services</a:t>
            </a:r>
          </a:p>
          <a:p>
            <a:pPr lvl="1"/>
            <a:r>
              <a:rPr lang="en-US" dirty="0" smtClean="0"/>
              <a:t>to </a:t>
            </a:r>
            <a:r>
              <a:rPr lang="en-US" dirty="0"/>
              <a:t>find, store, manage (e.g., mint, track provenance, version) </a:t>
            </a:r>
            <a:r>
              <a:rPr lang="en-US" dirty="0" smtClean="0"/>
              <a:t>and aggregate </a:t>
            </a:r>
            <a:r>
              <a:rPr lang="en-US" dirty="0"/>
              <a:t>(e.g., interlink and map etc.) these digital objects.</a:t>
            </a:r>
          </a:p>
          <a:p>
            <a:endParaRPr lang="en-US" dirty="0" smtClean="0"/>
          </a:p>
          <a:p>
            <a:r>
              <a:rPr lang="en-US" dirty="0" smtClean="0"/>
              <a:t>Implementations </a:t>
            </a:r>
            <a:r>
              <a:rPr lang="en-US" dirty="0"/>
              <a:t>are essential to make standards ‘</a:t>
            </a:r>
            <a:r>
              <a:rPr lang="en-US" dirty="0" smtClean="0"/>
              <a:t>invisible’ to users</a:t>
            </a:r>
            <a:r>
              <a:rPr lang="en-US" dirty="0"/>
              <a:t>, such as researchers, who often have little or </a:t>
            </a:r>
            <a:r>
              <a:rPr lang="en-US" dirty="0" smtClean="0"/>
              <a:t>no familiarity </a:t>
            </a:r>
            <a:r>
              <a:rPr lang="en-US" dirty="0"/>
              <a:t>with them</a:t>
            </a:r>
          </a:p>
        </p:txBody>
      </p:sp>
      <p:sp>
        <p:nvSpPr>
          <p:cNvPr id="2" name="Rectangle 1"/>
          <p:cNvSpPr/>
          <p:nvPr/>
        </p:nvSpPr>
        <p:spPr>
          <a:xfrm>
            <a:off x="7291089" y="5221501"/>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994245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Standards:</a:t>
            </a:r>
            <a:br>
              <a:rPr lang="en-US" dirty="0"/>
            </a:br>
            <a:r>
              <a:rPr lang="en-US" dirty="0" smtClean="0"/>
              <a:t>Metadata Standards </a:t>
            </a:r>
            <a:r>
              <a:rPr lang="en-US" dirty="0"/>
              <a:t>– </a:t>
            </a:r>
            <a:r>
              <a:rPr lang="en-US" dirty="0" smtClean="0"/>
              <a:t>Fundamentals</a:t>
            </a:r>
            <a:endParaRPr lang="en-US" dirty="0"/>
          </a:p>
        </p:txBody>
      </p:sp>
      <p:sp>
        <p:nvSpPr>
          <p:cNvPr id="6" name="Content Placeholder 5"/>
          <p:cNvSpPr>
            <a:spLocks noGrp="1"/>
          </p:cNvSpPr>
          <p:nvPr>
            <p:ph idx="1"/>
          </p:nvPr>
        </p:nvSpPr>
        <p:spPr/>
        <p:txBody>
          <a:bodyPr>
            <a:normAutofit/>
          </a:bodyPr>
          <a:lstStyle/>
          <a:p>
            <a:r>
              <a:rPr lang="en-US" dirty="0" smtClean="0"/>
              <a:t>Metadata  - data about the data!</a:t>
            </a:r>
          </a:p>
          <a:p>
            <a:endParaRPr lang="en-US" dirty="0"/>
          </a:p>
          <a:p>
            <a:r>
              <a:rPr lang="en-US" dirty="0" smtClean="0"/>
              <a:t>Descriptors </a:t>
            </a:r>
            <a:r>
              <a:rPr lang="en-US" dirty="0"/>
              <a:t>for a digital object that help to understand what </a:t>
            </a:r>
            <a:r>
              <a:rPr lang="en-US" dirty="0" smtClean="0"/>
              <a:t>it is</a:t>
            </a:r>
            <a:r>
              <a:rPr lang="en-US" dirty="0"/>
              <a:t>, where to find it, how to access it etc.</a:t>
            </a:r>
          </a:p>
          <a:p>
            <a:endParaRPr lang="en-US" dirty="0" smtClean="0"/>
          </a:p>
          <a:p>
            <a:r>
              <a:rPr lang="en-US" dirty="0" smtClean="0"/>
              <a:t>The </a:t>
            </a:r>
            <a:r>
              <a:rPr lang="en-US" dirty="0"/>
              <a:t>type of metadata depends also on the digital object</a:t>
            </a:r>
          </a:p>
          <a:p>
            <a:endParaRPr lang="en-US" dirty="0" smtClean="0"/>
          </a:p>
          <a:p>
            <a:r>
              <a:rPr lang="en-US" dirty="0" smtClean="0"/>
              <a:t>The </a:t>
            </a:r>
            <a:r>
              <a:rPr lang="en-US" dirty="0"/>
              <a:t>depth and breadth of metadata varies according to </a:t>
            </a:r>
            <a:r>
              <a:rPr lang="en-US" dirty="0" smtClean="0"/>
              <a:t>their purpose </a:t>
            </a:r>
            <a:r>
              <a:rPr lang="en-US" dirty="0"/>
              <a:t>(discovery, citation, credit)</a:t>
            </a:r>
          </a:p>
          <a:p>
            <a:pPr lvl="1"/>
            <a:r>
              <a:rPr lang="en-US" dirty="0" smtClean="0"/>
              <a:t>e.g</a:t>
            </a:r>
            <a:r>
              <a:rPr lang="en-US" dirty="0"/>
              <a:t>. reproducibility requires richer metadata</a:t>
            </a:r>
          </a:p>
        </p:txBody>
      </p:sp>
      <p:sp>
        <p:nvSpPr>
          <p:cNvPr id="2" name="Rectangle 1"/>
          <p:cNvSpPr/>
          <p:nvPr/>
        </p:nvSpPr>
        <p:spPr>
          <a:xfrm>
            <a:off x="7291089" y="5221501"/>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1974059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Standards:</a:t>
            </a:r>
            <a:br>
              <a:rPr lang="en-US" dirty="0"/>
            </a:br>
            <a:r>
              <a:rPr lang="en-US" dirty="0"/>
              <a:t>Metadata </a:t>
            </a:r>
            <a:r>
              <a:rPr lang="en-US" dirty="0" smtClean="0"/>
              <a:t>Standards – Fundamentals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059" y="1332858"/>
            <a:ext cx="5842856" cy="4382142"/>
          </a:xfrm>
        </p:spPr>
      </p:pic>
      <p:sp>
        <p:nvSpPr>
          <p:cNvPr id="2" name="Rectangle 1"/>
          <p:cNvSpPr/>
          <p:nvPr/>
        </p:nvSpPr>
        <p:spPr>
          <a:xfrm>
            <a:off x="7240915" y="5484167"/>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19271963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Standards:</a:t>
            </a:r>
            <a:br>
              <a:rPr lang="en-US" dirty="0"/>
            </a:br>
            <a:r>
              <a:rPr lang="en-US" dirty="0"/>
              <a:t>Metadata </a:t>
            </a:r>
            <a:r>
              <a:rPr lang="en-US" dirty="0" smtClean="0"/>
              <a:t>Standards – Fundamentals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059" y="1332858"/>
            <a:ext cx="5842856" cy="4382142"/>
          </a:xfrm>
        </p:spPr>
      </p:pic>
      <p:sp>
        <p:nvSpPr>
          <p:cNvPr id="2" name="Rectangle 1"/>
          <p:cNvSpPr/>
          <p:nvPr/>
        </p:nvSpPr>
        <p:spPr>
          <a:xfrm>
            <a:off x="7240915" y="5484167"/>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226528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Standards:</a:t>
            </a:r>
            <a:br>
              <a:rPr lang="en-US" dirty="0"/>
            </a:br>
            <a:r>
              <a:rPr lang="en-US" dirty="0" smtClean="0"/>
              <a:t>Searching for Standards</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Where do we find them?</a:t>
            </a:r>
          </a:p>
          <a:p>
            <a:endParaRPr lang="en-US" dirty="0" smtClean="0"/>
          </a:p>
          <a:p>
            <a:r>
              <a:rPr lang="en-US" dirty="0" err="1" smtClean="0"/>
              <a:t>Biosharing.org</a:t>
            </a:r>
            <a:r>
              <a:rPr lang="en-US" dirty="0" smtClean="0"/>
              <a:t> is now </a:t>
            </a:r>
            <a:r>
              <a:rPr lang="en-US" dirty="0" err="1" smtClean="0"/>
              <a:t>FAIRsharing.org</a:t>
            </a:r>
            <a:endParaRPr lang="en-US" dirty="0" smtClean="0"/>
          </a:p>
          <a:p>
            <a:endParaRPr lang="en-US" dirty="0" smtClean="0"/>
          </a:p>
          <a:p>
            <a:r>
              <a:rPr lang="en-US" dirty="0" err="1" smtClean="0"/>
              <a:t>FAIRsharing.org</a:t>
            </a:r>
            <a:endParaRPr lang="en-US" dirty="0" smtClean="0"/>
          </a:p>
          <a:p>
            <a:pPr lvl="1"/>
            <a:r>
              <a:rPr lang="en-US" dirty="0" smtClean="0"/>
              <a:t>Standards</a:t>
            </a:r>
          </a:p>
          <a:p>
            <a:pPr lvl="1"/>
            <a:r>
              <a:rPr lang="en-US" dirty="0" smtClean="0"/>
              <a:t>Databases</a:t>
            </a:r>
          </a:p>
          <a:p>
            <a:pPr lvl="1"/>
            <a:r>
              <a:rPr lang="en-US" dirty="0" smtClean="0"/>
              <a:t>Policies</a:t>
            </a:r>
          </a:p>
          <a:p>
            <a:pPr lvl="1"/>
            <a:r>
              <a:rPr lang="en-US" dirty="0" smtClean="0"/>
              <a:t>Collections</a:t>
            </a:r>
          </a:p>
          <a:p>
            <a:pPr lvl="1"/>
            <a:r>
              <a:rPr lang="en-US" dirty="0" smtClean="0"/>
              <a:t>Add</a:t>
            </a:r>
            <a:r>
              <a:rPr lang="is-IS" dirty="0" smtClean="0"/>
              <a:t>…</a:t>
            </a:r>
            <a:endParaRPr lang="en-US" dirty="0" smtClean="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1605375"/>
            <a:ext cx="3886200" cy="3458338"/>
          </a:xfrm>
        </p:spPr>
      </p:pic>
    </p:spTree>
    <p:extLst>
      <p:ext uri="{BB962C8B-B14F-4D97-AF65-F5344CB8AC3E}">
        <p14:creationId xmlns:p14="http://schemas.microsoft.com/office/powerpoint/2010/main" val="17043784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814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Are Some Immunologically Relevant Data Standards?</a:t>
            </a:r>
            <a:endParaRPr lang="en-US" dirty="0"/>
          </a:p>
        </p:txBody>
      </p:sp>
      <p:sp>
        <p:nvSpPr>
          <p:cNvPr id="4" name="Content Placeholder 3"/>
          <p:cNvSpPr>
            <a:spLocks noGrp="1"/>
          </p:cNvSpPr>
          <p:nvPr>
            <p:ph sz="half" idx="1"/>
          </p:nvPr>
        </p:nvSpPr>
        <p:spPr/>
        <p:txBody>
          <a:bodyPr>
            <a:normAutofit fontScale="92500" lnSpcReduction="20000"/>
          </a:bodyPr>
          <a:lstStyle/>
          <a:p>
            <a:r>
              <a:rPr lang="en-US" dirty="0"/>
              <a:t>Flow Cytometry Data File Format </a:t>
            </a:r>
            <a:r>
              <a:rPr lang="en-US" dirty="0" smtClean="0"/>
              <a:t>Standards (FCS 3.1)</a:t>
            </a:r>
          </a:p>
          <a:p>
            <a:r>
              <a:rPr lang="en-US" dirty="0" smtClean="0"/>
              <a:t>ISAC Classification Results File Format (CLR)</a:t>
            </a:r>
          </a:p>
          <a:p>
            <a:r>
              <a:rPr lang="en-US" dirty="0" smtClean="0"/>
              <a:t>ISAC standard for representing gating descriptions in flow cytometry  (Gating-ML)</a:t>
            </a:r>
          </a:p>
          <a:p>
            <a:r>
              <a:rPr lang="en-US" dirty="0" smtClean="0"/>
              <a:t>Minimum </a:t>
            </a:r>
            <a:r>
              <a:rPr lang="en-US" dirty="0"/>
              <a:t>Information for Biological and Biomedical Investigations  (MIBBI)</a:t>
            </a:r>
          </a:p>
          <a:p>
            <a:pPr lvl="1"/>
            <a:r>
              <a:rPr lang="en-US" dirty="0" smtClean="0"/>
              <a:t>Minimum </a:t>
            </a:r>
            <a:r>
              <a:rPr lang="en-US" dirty="0"/>
              <a:t>Information About a Bioinformatics investigation  (MIABI</a:t>
            </a:r>
            <a:r>
              <a:rPr lang="en-US" dirty="0" smtClean="0"/>
              <a:t>)</a:t>
            </a:r>
            <a:endParaRPr lang="en-US" dirty="0"/>
          </a:p>
          <a:p>
            <a:pPr lvl="1"/>
            <a:r>
              <a:rPr lang="en-US" dirty="0" smtClean="0"/>
              <a:t>Minimum </a:t>
            </a:r>
            <a:r>
              <a:rPr lang="en-US" dirty="0"/>
              <a:t>Information about a Flow Cytometry Experiment (</a:t>
            </a:r>
            <a:r>
              <a:rPr lang="en-US" dirty="0" err="1"/>
              <a:t>MIFlowCyt</a:t>
            </a:r>
            <a:r>
              <a:rPr lang="en-US" dirty="0" smtClean="0"/>
              <a:t>)</a:t>
            </a:r>
            <a:endParaRPr lang="en-US" dirty="0"/>
          </a:p>
        </p:txBody>
      </p:sp>
      <p:sp>
        <p:nvSpPr>
          <p:cNvPr id="3" name="Content Placeholder 2"/>
          <p:cNvSpPr>
            <a:spLocks noGrp="1"/>
          </p:cNvSpPr>
          <p:nvPr>
            <p:ph sz="half" idx="2"/>
          </p:nvPr>
        </p:nvSpPr>
        <p:spPr/>
        <p:txBody>
          <a:bodyPr>
            <a:normAutofit fontScale="92500" lnSpcReduction="20000"/>
          </a:bodyPr>
          <a:lstStyle/>
          <a:p>
            <a:r>
              <a:rPr lang="en-US" dirty="0"/>
              <a:t>LINCS Extended Metadata Standard</a:t>
            </a:r>
          </a:p>
          <a:p>
            <a:pPr lvl="1"/>
            <a:r>
              <a:rPr lang="en-US" dirty="0"/>
              <a:t>Antibody reagents</a:t>
            </a:r>
          </a:p>
          <a:p>
            <a:pPr lvl="1"/>
            <a:r>
              <a:rPr lang="en-US" dirty="0"/>
              <a:t>Cell lines</a:t>
            </a:r>
          </a:p>
          <a:p>
            <a:pPr lvl="1"/>
            <a:r>
              <a:rPr lang="en-US" dirty="0"/>
              <a:t>Differentiated cells</a:t>
            </a:r>
          </a:p>
          <a:p>
            <a:pPr lvl="1"/>
            <a:r>
              <a:rPr lang="en-US" dirty="0"/>
              <a:t>Embryonic stem cells</a:t>
            </a:r>
          </a:p>
          <a:p>
            <a:pPr lvl="1"/>
            <a:r>
              <a:rPr lang="en-US" dirty="0" err="1"/>
              <a:t>iPSCs</a:t>
            </a:r>
            <a:endParaRPr lang="en-US" dirty="0"/>
          </a:p>
          <a:p>
            <a:pPr lvl="1"/>
            <a:r>
              <a:rPr lang="en-US" dirty="0"/>
              <a:t>Nucleic acid reagents</a:t>
            </a:r>
          </a:p>
          <a:p>
            <a:pPr lvl="1"/>
            <a:r>
              <a:rPr lang="en-US" dirty="0"/>
              <a:t>Other reagents</a:t>
            </a:r>
          </a:p>
          <a:p>
            <a:pPr lvl="1"/>
            <a:r>
              <a:rPr lang="en-US" dirty="0"/>
              <a:t>Primary cells</a:t>
            </a:r>
          </a:p>
          <a:p>
            <a:pPr lvl="1"/>
            <a:r>
              <a:rPr lang="en-US" dirty="0"/>
              <a:t>Proteins</a:t>
            </a:r>
          </a:p>
          <a:p>
            <a:pPr lvl="1"/>
            <a:r>
              <a:rPr lang="en-US" dirty="0"/>
              <a:t>Small molecules</a:t>
            </a:r>
          </a:p>
          <a:p>
            <a:endParaRPr lang="en-US" dirty="0"/>
          </a:p>
        </p:txBody>
      </p:sp>
    </p:spTree>
    <p:extLst>
      <p:ext uri="{BB962C8B-B14F-4D97-AF65-F5344CB8AC3E}">
        <p14:creationId xmlns:p14="http://schemas.microsoft.com/office/powerpoint/2010/main" val="544656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Flow Cytometry Data File Format Standards (</a:t>
            </a:r>
            <a:r>
              <a:rPr lang="en-US" dirty="0" smtClean="0"/>
              <a:t>FCS)</a:t>
            </a:r>
            <a:endParaRPr lang="en-US" dirty="0"/>
          </a:p>
        </p:txBody>
      </p:sp>
      <p:sp>
        <p:nvSpPr>
          <p:cNvPr id="4" name="Content Placeholder 3"/>
          <p:cNvSpPr>
            <a:spLocks noGrp="1"/>
          </p:cNvSpPr>
          <p:nvPr>
            <p:ph sz="half" idx="1"/>
          </p:nvPr>
        </p:nvSpPr>
        <p:spPr/>
        <p:txBody>
          <a:bodyPr>
            <a:normAutofit fontScale="92500" lnSpcReduction="20000"/>
          </a:bodyPr>
          <a:lstStyle/>
          <a:p>
            <a:r>
              <a:rPr lang="en-US" dirty="0"/>
              <a:t>The flow cytometry data file standard provides the specifications needed to completely describe flow cytometry data sets within the confines of the file containing the experimental data. </a:t>
            </a:r>
            <a:endParaRPr lang="en-US" dirty="0" smtClean="0"/>
          </a:p>
          <a:p>
            <a:r>
              <a:rPr lang="en-US" dirty="0"/>
              <a:t>G</a:t>
            </a:r>
            <a:r>
              <a:rPr lang="en-US" dirty="0" smtClean="0"/>
              <a:t>oal </a:t>
            </a:r>
            <a:r>
              <a:rPr lang="en-US" dirty="0"/>
              <a:t>of the Standard is to provide a uniform file format that allows files created by one type of acquisition hardware and software to be analyzed by any other type</a:t>
            </a:r>
            <a:r>
              <a:rPr lang="en-US" dirty="0" smtClean="0"/>
              <a:t>.</a:t>
            </a:r>
          </a:p>
          <a:p>
            <a:r>
              <a:rPr lang="en-US" dirty="0" smtClean="0"/>
              <a:t>FCS Is implemented in</a:t>
            </a:r>
          </a:p>
          <a:p>
            <a:pPr lvl="1"/>
            <a:r>
              <a:rPr lang="en-US" dirty="0" err="1"/>
              <a:t>FlowRepository</a:t>
            </a:r>
            <a:endParaRPr lang="en-US" dirty="0"/>
          </a:p>
          <a:p>
            <a:pPr lvl="1"/>
            <a:r>
              <a:rPr lang="en-US" dirty="0"/>
              <a:t>The Immunology Database and Analysis Portal - </a:t>
            </a:r>
            <a:r>
              <a:rPr lang="en-US" dirty="0" err="1"/>
              <a:t>OpenImmport</a:t>
            </a:r>
            <a:r>
              <a:rPr lang="en-US" dirty="0"/>
              <a:t> </a:t>
            </a:r>
            <a:r>
              <a:rPr lang="en-US" dirty="0"/>
              <a:t/>
            </a:r>
            <a:br>
              <a:rPr lang="en-US" dirty="0"/>
            </a:br>
            <a:endParaRPr lang="en-US" dirty="0" smtClean="0"/>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870932"/>
            <a:ext cx="3886200" cy="2927223"/>
          </a:xfrm>
        </p:spPr>
      </p:pic>
    </p:spTree>
    <p:extLst>
      <p:ext uri="{BB962C8B-B14F-4D97-AF65-F5344CB8AC3E}">
        <p14:creationId xmlns:p14="http://schemas.microsoft.com/office/powerpoint/2010/main" val="2201737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248" b="18202"/>
          <a:stretch/>
        </p:blipFill>
        <p:spPr>
          <a:xfrm>
            <a:off x="2334796" y="0"/>
            <a:ext cx="4853077" cy="5715000"/>
          </a:xfrm>
          <a:prstGeom prst="rect">
            <a:avLst/>
          </a:prstGeom>
        </p:spPr>
      </p:pic>
      <p:sp>
        <p:nvSpPr>
          <p:cNvPr id="5" name="TextBox 4"/>
          <p:cNvSpPr txBox="1"/>
          <p:nvPr/>
        </p:nvSpPr>
        <p:spPr>
          <a:xfrm>
            <a:off x="0" y="5438001"/>
            <a:ext cx="9144000" cy="276999"/>
          </a:xfrm>
          <a:prstGeom prst="rect">
            <a:avLst/>
          </a:prstGeom>
          <a:noFill/>
        </p:spPr>
        <p:txBody>
          <a:bodyPr wrap="square" rtlCol="0">
            <a:spAutoFit/>
          </a:bodyPr>
          <a:lstStyle/>
          <a:p>
            <a:pPr algn="ctr"/>
            <a:r>
              <a:rPr lang="en-US" sz="1200" dirty="0" smtClean="0"/>
              <a:t>Please Note: parts of this work have been borrowed from other individuals and may contain a different license.</a:t>
            </a:r>
            <a:endParaRPr lang="en-US" sz="1200" dirty="0"/>
          </a:p>
        </p:txBody>
      </p:sp>
    </p:spTree>
    <p:extLst>
      <p:ext uri="{BB962C8B-B14F-4D97-AF65-F5344CB8AC3E}">
        <p14:creationId xmlns:p14="http://schemas.microsoft.com/office/powerpoint/2010/main" val="1535159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ISAC Classification Results File Format (CLR)</a:t>
            </a:r>
          </a:p>
        </p:txBody>
      </p:sp>
      <p:sp>
        <p:nvSpPr>
          <p:cNvPr id="4" name="Content Placeholder 3"/>
          <p:cNvSpPr>
            <a:spLocks noGrp="1"/>
          </p:cNvSpPr>
          <p:nvPr>
            <p:ph sz="half" idx="1"/>
          </p:nvPr>
        </p:nvSpPr>
        <p:spPr/>
        <p:txBody>
          <a:bodyPr>
            <a:normAutofit fontScale="92500"/>
          </a:bodyPr>
          <a:lstStyle/>
          <a:p>
            <a:r>
              <a:rPr lang="en-US" dirty="0" smtClean="0"/>
              <a:t>CLR has been developed to exchange </a:t>
            </a:r>
            <a:r>
              <a:rPr lang="en-US" dirty="0"/>
              <a:t>the results of manual gating and algorithmic classification approaches in a standard way in order to be able to report and process the classification. </a:t>
            </a:r>
            <a:endParaRPr lang="en-US" dirty="0" smtClean="0"/>
          </a:p>
          <a:p>
            <a:r>
              <a:rPr lang="en-US" dirty="0" smtClean="0"/>
              <a:t>Although </a:t>
            </a:r>
            <a:r>
              <a:rPr lang="en-US" dirty="0"/>
              <a:t>it was originally designed for the field of flow cytometry, it is applicable in any domain that needs to capture either soft or unambiguous classifications of virtually any kinds of objects. </a:t>
            </a:r>
            <a:endParaRPr lang="en-US" dirty="0"/>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70740" y="1520825"/>
            <a:ext cx="2803020" cy="3627438"/>
          </a:xfrm>
        </p:spPr>
      </p:pic>
      <p:sp>
        <p:nvSpPr>
          <p:cNvPr id="6" name="Rectangle 5"/>
          <p:cNvSpPr/>
          <p:nvPr/>
        </p:nvSpPr>
        <p:spPr>
          <a:xfrm>
            <a:off x="4572000" y="5468779"/>
            <a:ext cx="4572000" cy="246221"/>
          </a:xfrm>
          <a:prstGeom prst="rect">
            <a:avLst/>
          </a:prstGeom>
        </p:spPr>
        <p:txBody>
          <a:bodyPr>
            <a:spAutoFit/>
          </a:bodyPr>
          <a:lstStyle/>
          <a:p>
            <a:pPr algn="r"/>
            <a:r>
              <a:rPr lang="en-US" sz="1000" dirty="0"/>
              <a:t>http://</a:t>
            </a:r>
            <a:r>
              <a:rPr lang="en-US" sz="1000" dirty="0" err="1"/>
              <a:t>isac-net.org</a:t>
            </a:r>
            <a:r>
              <a:rPr lang="en-US" sz="1000" dirty="0"/>
              <a:t>/PDFS/65/659585c7-9ef4-4152-829c-859aad25aafb.pdf</a:t>
            </a:r>
          </a:p>
        </p:txBody>
      </p:sp>
    </p:spTree>
    <p:extLst>
      <p:ext uri="{BB962C8B-B14F-4D97-AF65-F5344CB8AC3E}">
        <p14:creationId xmlns:p14="http://schemas.microsoft.com/office/powerpoint/2010/main" val="16906573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NIH </a:t>
            </a:r>
            <a:r>
              <a:rPr lang="en-US" dirty="0"/>
              <a:t>Library of Integrated Network-Based Cellular Signatures (LINCS</a:t>
            </a:r>
            <a:r>
              <a:rPr lang="en-US" dirty="0" smtClean="0"/>
              <a:t>)</a:t>
            </a:r>
            <a:endParaRPr lang="en-US" dirty="0"/>
          </a:p>
        </p:txBody>
      </p:sp>
      <p:sp>
        <p:nvSpPr>
          <p:cNvPr id="4" name="Content Placeholder 3"/>
          <p:cNvSpPr>
            <a:spLocks noGrp="1"/>
          </p:cNvSpPr>
          <p:nvPr>
            <p:ph sz="half" idx="1"/>
          </p:nvPr>
        </p:nvSpPr>
        <p:spPr/>
        <p:txBody>
          <a:bodyPr/>
          <a:lstStyle/>
          <a:p>
            <a:r>
              <a:rPr lang="en-US" dirty="0"/>
              <a:t>The Library of Integrated Network-Based Cellular Signatures (LINCS) Program aims to create a network-based understanding of biology by cataloging changes in gene expression and other cellular processes that occur when cells are exposed to a variety of perturbing </a:t>
            </a:r>
            <a:r>
              <a:rPr lang="en-US" dirty="0" smtClean="0"/>
              <a:t>agents.</a:t>
            </a:r>
            <a:endParaRPr lang="en-US" dirty="0"/>
          </a:p>
        </p:txBody>
      </p:sp>
      <p:sp>
        <p:nvSpPr>
          <p:cNvPr id="5" name="Content Placeholder 4"/>
          <p:cNvSpPr>
            <a:spLocks noGrp="1"/>
          </p:cNvSpPr>
          <p:nvPr>
            <p:ph sz="half" idx="2"/>
          </p:nvPr>
        </p:nvSpPr>
        <p:spPr/>
        <p:txBody>
          <a:bodyPr/>
          <a:lstStyle/>
          <a:p>
            <a:r>
              <a:rPr lang="en-US" dirty="0" smtClean="0"/>
              <a:t>Data portal</a:t>
            </a:r>
          </a:p>
          <a:p>
            <a:pPr lvl="1"/>
            <a:r>
              <a:rPr lang="en-US" dirty="0">
                <a:hlinkClick r:id="rId3"/>
              </a:rPr>
              <a:t>http://lincsportal.ccs.miami.edu/dcic-portal</a:t>
            </a:r>
            <a:r>
              <a:rPr lang="en-US" dirty="0" smtClean="0">
                <a:hlinkClick r:id="rId3"/>
              </a:rPr>
              <a:t>/</a:t>
            </a:r>
            <a:endParaRPr lang="en-US" dirty="0" smtClean="0"/>
          </a:p>
          <a:p>
            <a:r>
              <a:rPr lang="en-US" dirty="0" smtClean="0"/>
              <a:t>Cells</a:t>
            </a:r>
          </a:p>
          <a:p>
            <a:pPr lvl="1"/>
            <a:r>
              <a:rPr lang="en-US" dirty="0"/>
              <a:t>http://</a:t>
            </a:r>
            <a:r>
              <a:rPr lang="en-US" dirty="0" err="1"/>
              <a:t>lincsportal.ccs.miami.edu</a:t>
            </a:r>
            <a:r>
              <a:rPr lang="en-US" dirty="0"/>
              <a:t>/cells/</a:t>
            </a:r>
          </a:p>
        </p:txBody>
      </p:sp>
    </p:spTree>
    <p:extLst>
      <p:ext uri="{BB962C8B-B14F-4D97-AF65-F5344CB8AC3E}">
        <p14:creationId xmlns:p14="http://schemas.microsoft.com/office/powerpoint/2010/main" val="2039392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Minimum Information </a:t>
            </a:r>
            <a:r>
              <a:rPr lang="en-US" dirty="0" smtClean="0"/>
              <a:t>About </a:t>
            </a:r>
            <a:r>
              <a:rPr lang="en-US" dirty="0"/>
              <a:t>a Flow Cytometry </a:t>
            </a:r>
            <a:r>
              <a:rPr lang="en-US" dirty="0" smtClean="0"/>
              <a:t>Experiment (</a:t>
            </a:r>
            <a:r>
              <a:rPr lang="en-US" dirty="0" err="1" smtClean="0"/>
              <a:t>MIFlowCyt</a:t>
            </a:r>
            <a:r>
              <a:rPr lang="en-US" dirty="0" smtClean="0"/>
              <a:t>)</a:t>
            </a:r>
            <a:endParaRPr lang="en-US" dirty="0"/>
          </a:p>
        </p:txBody>
      </p:sp>
      <p:sp>
        <p:nvSpPr>
          <p:cNvPr id="4" name="Content Placeholder 3"/>
          <p:cNvSpPr>
            <a:spLocks noGrp="1"/>
          </p:cNvSpPr>
          <p:nvPr>
            <p:ph sz="half" idx="1"/>
          </p:nvPr>
        </p:nvSpPr>
        <p:spPr/>
        <p:txBody>
          <a:bodyPr>
            <a:normAutofit/>
          </a:bodyPr>
          <a:lstStyle/>
          <a:p>
            <a:r>
              <a:rPr lang="en-US" dirty="0" smtClean="0"/>
              <a:t>Minimum Information about a Flow Cytometry Experiment (</a:t>
            </a:r>
            <a:r>
              <a:rPr lang="en-US" dirty="0" err="1" smtClean="0"/>
              <a:t>MIFlowCyt</a:t>
            </a:r>
            <a:r>
              <a:rPr lang="en-US" dirty="0" smtClean="0"/>
              <a:t>)</a:t>
            </a:r>
            <a:endParaRPr lang="en-US" dirty="0"/>
          </a:p>
          <a:p>
            <a:pPr lvl="1"/>
            <a:r>
              <a:rPr lang="en-US" dirty="0"/>
              <a:t>Outlines the minimum information required to report </a:t>
            </a:r>
            <a:r>
              <a:rPr lang="en-US" dirty="0" smtClean="0"/>
              <a:t>about flow </a:t>
            </a:r>
            <a:r>
              <a:rPr lang="en-US" dirty="0"/>
              <a:t>cytometry experiments</a:t>
            </a:r>
          </a:p>
          <a:p>
            <a:pPr lvl="1"/>
            <a:r>
              <a:rPr lang="en-US" dirty="0"/>
              <a:t>Represents the community consensus</a:t>
            </a:r>
          </a:p>
          <a:p>
            <a:pPr lvl="2"/>
            <a:r>
              <a:rPr lang="en-US" dirty="0"/>
              <a:t>33 coauthors from 19 institutions</a:t>
            </a:r>
          </a:p>
          <a:p>
            <a:pPr lvl="2"/>
            <a:r>
              <a:rPr lang="en-US" dirty="0"/>
              <a:t>ISAC Recommendation</a:t>
            </a:r>
          </a:p>
          <a:p>
            <a:pPr lvl="1"/>
            <a:r>
              <a:rPr lang="en-US" dirty="0"/>
              <a:t>Required/recommended by Cytometry A </a:t>
            </a:r>
            <a:r>
              <a:rPr lang="en-US" dirty="0" smtClean="0"/>
              <a:t>and Nature</a:t>
            </a:r>
            <a:endParaRPr lang="en-US" dirty="0"/>
          </a:p>
          <a:p>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1584665"/>
            <a:ext cx="3886200" cy="3499757"/>
          </a:xfrm>
        </p:spPr>
      </p:pic>
      <p:pic>
        <p:nvPicPr>
          <p:cNvPr id="6" name="Picture 25"/>
          <p:cNvPicPr>
            <a:picLocks noChangeAspect="1"/>
          </p:cNvPicPr>
          <p:nvPr/>
        </p:nvPicPr>
        <p:blipFill rotWithShape="1">
          <a:blip r:embed="rId4"/>
          <a:srcRect l="71587" t="40748" r="11086" b="32821"/>
          <a:stretch/>
        </p:blipFill>
        <p:spPr>
          <a:xfrm>
            <a:off x="7960601" y="949985"/>
            <a:ext cx="1109498" cy="1269360"/>
          </a:xfrm>
          <a:prstGeom prst="rect">
            <a:avLst/>
          </a:prstGeom>
        </p:spPr>
      </p:pic>
    </p:spTree>
    <p:extLst>
      <p:ext uri="{BB962C8B-B14F-4D97-AF65-F5344CB8AC3E}">
        <p14:creationId xmlns:p14="http://schemas.microsoft.com/office/powerpoint/2010/main" val="383222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a Primary Resource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118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a Primary Resource</a:t>
            </a:r>
            <a:endParaRPr lang="en-US" dirty="0"/>
          </a:p>
        </p:txBody>
      </p:sp>
      <p:sp>
        <p:nvSpPr>
          <p:cNvPr id="3" name="Content Placeholder 2"/>
          <p:cNvSpPr>
            <a:spLocks noGrp="1"/>
          </p:cNvSpPr>
          <p:nvPr>
            <p:ph sz="half" idx="1"/>
          </p:nvPr>
        </p:nvSpPr>
        <p:spPr/>
        <p:txBody>
          <a:bodyPr/>
          <a:lstStyle/>
          <a:p>
            <a:r>
              <a:rPr lang="en-US" dirty="0" smtClean="0"/>
              <a:t>It gets it’s own journal – from Nature Publishing Group!</a:t>
            </a:r>
          </a:p>
          <a:p>
            <a:endParaRPr lang="en-US" i="1" dirty="0" smtClean="0"/>
          </a:p>
          <a:p>
            <a:r>
              <a:rPr lang="en-US" i="1" dirty="0" smtClean="0"/>
              <a:t>Scientific Data</a:t>
            </a:r>
            <a:endParaRPr lang="en-US" dirty="0"/>
          </a:p>
        </p:txBody>
      </p:sp>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3610"/>
          <a:stretch/>
        </p:blipFill>
        <p:spPr>
          <a:xfrm>
            <a:off x="4629150" y="1709523"/>
            <a:ext cx="3886200" cy="3250041"/>
          </a:xfrm>
        </p:spPr>
      </p:pic>
    </p:spTree>
    <p:extLst>
      <p:ext uri="{BB962C8B-B14F-4D97-AF65-F5344CB8AC3E}">
        <p14:creationId xmlns:p14="http://schemas.microsoft.com/office/powerpoint/2010/main" val="4851212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Everyone is Happy With Data Reuse: “Research </a:t>
            </a:r>
            <a:r>
              <a:rPr lang="en-US" dirty="0"/>
              <a:t>P</a:t>
            </a:r>
            <a:r>
              <a:rPr lang="en-US" dirty="0" smtClean="0"/>
              <a:t>arasites”</a:t>
            </a:r>
            <a:endParaRPr lang="en-US" dirty="0"/>
          </a:p>
        </p:txBody>
      </p:sp>
      <p:sp>
        <p:nvSpPr>
          <p:cNvPr id="3" name="Content Placeholder 2"/>
          <p:cNvSpPr>
            <a:spLocks noGrp="1"/>
          </p:cNvSpPr>
          <p:nvPr>
            <p:ph sz="half" idx="1"/>
          </p:nvPr>
        </p:nvSpPr>
        <p:spPr/>
        <p:txBody>
          <a:bodyPr/>
          <a:lstStyle/>
          <a:p>
            <a:r>
              <a:rPr lang="en-US" dirty="0" smtClean="0"/>
              <a:t>On January 21, 2016, the Editors of the New England Journal of Medicine, Dan L. Longo, M.D., and Jeffrey M. </a:t>
            </a:r>
            <a:r>
              <a:rPr lang="en-US" dirty="0" err="1" smtClean="0"/>
              <a:t>Drazen</a:t>
            </a:r>
            <a:r>
              <a:rPr lang="en-US" dirty="0" smtClean="0"/>
              <a:t>, M.D., published an editorial that characterized [some] scientists who re-analyzed published data sets as "research parasites"  </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11961" y="1520825"/>
            <a:ext cx="2720578" cy="3627438"/>
          </a:xfrm>
        </p:spPr>
      </p:pic>
      <p:sp>
        <p:nvSpPr>
          <p:cNvPr id="10" name="Rectangle 9"/>
          <p:cNvSpPr/>
          <p:nvPr/>
        </p:nvSpPr>
        <p:spPr>
          <a:xfrm>
            <a:off x="3571875" y="5438001"/>
            <a:ext cx="5572125" cy="276999"/>
          </a:xfrm>
          <a:prstGeom prst="rect">
            <a:avLst/>
          </a:prstGeom>
        </p:spPr>
        <p:txBody>
          <a:bodyPr wrap="square">
            <a:spAutoFit/>
          </a:bodyPr>
          <a:lstStyle/>
          <a:p>
            <a:pPr algn="r"/>
            <a:r>
              <a:rPr lang="nb-NO" sz="1200" dirty="0" err="1" smtClean="0"/>
              <a:t>Longo</a:t>
            </a:r>
            <a:r>
              <a:rPr lang="nb-NO" sz="1200" dirty="0"/>
              <a:t>, D. L. &amp; </a:t>
            </a:r>
            <a:r>
              <a:rPr lang="nb-NO" sz="1200" dirty="0" err="1"/>
              <a:t>Drazen</a:t>
            </a:r>
            <a:r>
              <a:rPr lang="nb-NO" sz="1200" dirty="0"/>
              <a:t>, J. M. Data </a:t>
            </a:r>
            <a:r>
              <a:rPr lang="nb-NO" sz="1200" dirty="0" err="1"/>
              <a:t>Sharing</a:t>
            </a:r>
            <a:r>
              <a:rPr lang="nb-NO" sz="1200" dirty="0"/>
              <a:t>. </a:t>
            </a:r>
            <a:r>
              <a:rPr lang="nb-NO" sz="1200" i="1" dirty="0"/>
              <a:t>N </a:t>
            </a:r>
            <a:r>
              <a:rPr lang="nb-NO" sz="1200" i="1" dirty="0" err="1"/>
              <a:t>Engl</a:t>
            </a:r>
            <a:r>
              <a:rPr lang="nb-NO" sz="1200" i="1" dirty="0"/>
              <a:t> J Med</a:t>
            </a:r>
            <a:r>
              <a:rPr lang="nb-NO" sz="1200" dirty="0"/>
              <a:t> </a:t>
            </a:r>
            <a:r>
              <a:rPr lang="nb-NO" sz="1200" b="1" dirty="0"/>
              <a:t>374,</a:t>
            </a:r>
            <a:r>
              <a:rPr lang="nb-NO" sz="1200" dirty="0"/>
              <a:t> 276–277 (2016).</a:t>
            </a:r>
          </a:p>
        </p:txBody>
      </p:sp>
    </p:spTree>
    <p:extLst>
      <p:ext uri="{BB962C8B-B14F-4D97-AF65-F5344CB8AC3E}">
        <p14:creationId xmlns:p14="http://schemas.microsoft.com/office/powerpoint/2010/main" val="778427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Immunological Repositories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0435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Repositories</a:t>
            </a:r>
            <a:endParaRPr lang="en-US" dirty="0"/>
          </a:p>
        </p:txBody>
      </p:sp>
      <p:sp>
        <p:nvSpPr>
          <p:cNvPr id="4" name="Text Placeholder 3"/>
          <p:cNvSpPr>
            <a:spLocks noGrp="1"/>
          </p:cNvSpPr>
          <p:nvPr>
            <p:ph type="body" idx="1"/>
          </p:nvPr>
        </p:nvSpPr>
        <p:spPr/>
        <p:txBody>
          <a:bodyPr/>
          <a:lstStyle/>
          <a:p>
            <a:r>
              <a:rPr lang="en-US" dirty="0"/>
              <a:t>Data (</a:t>
            </a:r>
            <a:r>
              <a:rPr lang="en-US" dirty="0" smtClean="0"/>
              <a:t>meta)Repositories</a:t>
            </a:r>
            <a:endParaRPr lang="en-US" dirty="0"/>
          </a:p>
        </p:txBody>
      </p:sp>
      <p:sp>
        <p:nvSpPr>
          <p:cNvPr id="3" name="Content Placeholder 2"/>
          <p:cNvSpPr>
            <a:spLocks noGrp="1"/>
          </p:cNvSpPr>
          <p:nvPr>
            <p:ph sz="half" idx="2"/>
          </p:nvPr>
        </p:nvSpPr>
        <p:spPr/>
        <p:txBody>
          <a:bodyPr>
            <a:normAutofit/>
          </a:bodyPr>
          <a:lstStyle/>
          <a:p>
            <a:r>
              <a:rPr lang="en-US" dirty="0" err="1" smtClean="0"/>
              <a:t>DataMed</a:t>
            </a:r>
            <a:endParaRPr lang="en-US" dirty="0"/>
          </a:p>
          <a:p>
            <a:pPr lvl="1"/>
            <a:r>
              <a:rPr lang="en-US" dirty="0" smtClean="0"/>
              <a:t>Data repository search </a:t>
            </a:r>
            <a:r>
              <a:rPr lang="en-US" dirty="0" smtClean="0"/>
              <a:t>engine</a:t>
            </a:r>
          </a:p>
          <a:p>
            <a:endParaRPr lang="en-US" dirty="0" smtClean="0"/>
          </a:p>
          <a:p>
            <a:r>
              <a:rPr lang="en-US" dirty="0" smtClean="0"/>
              <a:t>Nucleic Acid Research (NAR)</a:t>
            </a:r>
          </a:p>
          <a:p>
            <a:pPr lvl="1"/>
            <a:r>
              <a:rPr lang="en-US" dirty="0" smtClean="0"/>
              <a:t>Database Issues</a:t>
            </a:r>
          </a:p>
          <a:p>
            <a:pPr lvl="1"/>
            <a:r>
              <a:rPr lang="en-US" dirty="0" smtClean="0"/>
              <a:t>Website Issues</a:t>
            </a:r>
          </a:p>
          <a:p>
            <a:endParaRPr lang="en-US" dirty="0"/>
          </a:p>
          <a:p>
            <a:r>
              <a:rPr lang="en-US" dirty="0" smtClean="0"/>
              <a:t>Review Some Data Repositories </a:t>
            </a:r>
            <a:endParaRPr lang="en-US" dirty="0"/>
          </a:p>
          <a:p>
            <a:endParaRPr lang="en-US" dirty="0" smtClean="0"/>
          </a:p>
        </p:txBody>
      </p:sp>
      <p:sp>
        <p:nvSpPr>
          <p:cNvPr id="5" name="Text Placeholder 4"/>
          <p:cNvSpPr>
            <a:spLocks noGrp="1"/>
          </p:cNvSpPr>
          <p:nvPr>
            <p:ph type="body" sz="quarter" idx="3"/>
          </p:nvPr>
        </p:nvSpPr>
        <p:spPr/>
        <p:txBody>
          <a:bodyPr/>
          <a:lstStyle/>
          <a:p>
            <a:r>
              <a:rPr lang="en-US" dirty="0"/>
              <a:t>Tool (</a:t>
            </a:r>
            <a:r>
              <a:rPr lang="en-US" dirty="0" smtClean="0"/>
              <a:t>meta)Repositories</a:t>
            </a:r>
            <a:endParaRPr lang="en-US" dirty="0"/>
          </a:p>
        </p:txBody>
      </p:sp>
      <p:sp>
        <p:nvSpPr>
          <p:cNvPr id="6" name="Content Placeholder 5"/>
          <p:cNvSpPr>
            <a:spLocks noGrp="1"/>
          </p:cNvSpPr>
          <p:nvPr>
            <p:ph sz="quarter" idx="4"/>
          </p:nvPr>
        </p:nvSpPr>
        <p:spPr/>
        <p:txBody>
          <a:bodyPr/>
          <a:lstStyle/>
          <a:p>
            <a:r>
              <a:rPr lang="en-US" dirty="0" err="1" smtClean="0"/>
              <a:t>OMICSTools</a:t>
            </a:r>
            <a:endParaRPr lang="en-US" dirty="0"/>
          </a:p>
          <a:p>
            <a:pPr lvl="1"/>
            <a:r>
              <a:rPr lang="en-US" dirty="0" smtClean="0"/>
              <a:t>Immunological tools</a:t>
            </a:r>
          </a:p>
          <a:p>
            <a:pPr lvl="1"/>
            <a:endParaRPr lang="en-US" dirty="0" smtClean="0"/>
          </a:p>
          <a:p>
            <a:r>
              <a:rPr lang="en-US" dirty="0" err="1" smtClean="0"/>
              <a:t>LabWorm</a:t>
            </a:r>
            <a:endParaRPr lang="en-US" dirty="0" smtClean="0"/>
          </a:p>
          <a:p>
            <a:pPr lvl="1"/>
            <a:r>
              <a:rPr lang="en-US" dirty="0" smtClean="0"/>
              <a:t>Immunological tools</a:t>
            </a:r>
            <a:endParaRPr lang="en-US" dirty="0"/>
          </a:p>
        </p:txBody>
      </p:sp>
    </p:spTree>
    <p:extLst>
      <p:ext uri="{BB962C8B-B14F-4D97-AF65-F5344CB8AC3E}">
        <p14:creationId xmlns:p14="http://schemas.microsoft.com/office/powerpoint/2010/main" val="55380741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DataMed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3928" y="1520825"/>
            <a:ext cx="5896144" cy="3627438"/>
          </a:xfrm>
        </p:spPr>
      </p:pic>
      <p:sp>
        <p:nvSpPr>
          <p:cNvPr id="4" name="Rectangle 3"/>
          <p:cNvSpPr/>
          <p:nvPr/>
        </p:nvSpPr>
        <p:spPr>
          <a:xfrm>
            <a:off x="0" y="5438001"/>
            <a:ext cx="9144000" cy="276999"/>
          </a:xfrm>
          <a:prstGeom prst="rect">
            <a:avLst/>
          </a:prstGeom>
        </p:spPr>
        <p:txBody>
          <a:bodyPr wrap="square">
            <a:spAutoFit/>
          </a:bodyPr>
          <a:lstStyle/>
          <a:p>
            <a:r>
              <a:rPr lang="en-US" sz="1200" dirty="0" err="1"/>
              <a:t>Ohno</a:t>
            </a:r>
            <a:r>
              <a:rPr lang="en-US" sz="1200" dirty="0"/>
              <a:t>-Machado, L. </a:t>
            </a:r>
            <a:r>
              <a:rPr lang="en-US" sz="1200" i="1" dirty="0"/>
              <a:t>et al.</a:t>
            </a:r>
            <a:r>
              <a:rPr lang="en-US" sz="1200" dirty="0"/>
              <a:t> Finding useful data across multiple biomedical data repositories using </a:t>
            </a:r>
            <a:r>
              <a:rPr lang="en-US" sz="1200" dirty="0" err="1"/>
              <a:t>DataMed</a:t>
            </a:r>
            <a:r>
              <a:rPr lang="en-US" sz="1200" dirty="0"/>
              <a:t>. </a:t>
            </a:r>
            <a:r>
              <a:rPr lang="en-US" sz="1200" i="1" dirty="0"/>
              <a:t>Nat Genet</a:t>
            </a:r>
            <a:r>
              <a:rPr lang="en-US" sz="1200" dirty="0"/>
              <a:t> </a:t>
            </a:r>
            <a:r>
              <a:rPr lang="en-US" sz="1200" b="1" dirty="0"/>
              <a:t>49,</a:t>
            </a:r>
            <a:r>
              <a:rPr lang="en-US" sz="1200" dirty="0"/>
              <a:t> 816–819 (2017).</a:t>
            </a:r>
          </a:p>
        </p:txBody>
      </p:sp>
    </p:spTree>
    <p:extLst>
      <p:ext uri="{BB962C8B-B14F-4D97-AF65-F5344CB8AC3E}">
        <p14:creationId xmlns:p14="http://schemas.microsoft.com/office/powerpoint/2010/main" val="8617800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Repositories:</a:t>
            </a:r>
            <a:br>
              <a:rPr lang="en-US" dirty="0" smtClean="0"/>
            </a:br>
            <a:r>
              <a:rPr lang="en-US" dirty="0" err="1" smtClean="0"/>
              <a:t>DataMed</a:t>
            </a:r>
            <a:endParaRPr lang="en-US" dirty="0"/>
          </a:p>
        </p:txBody>
      </p:sp>
      <p:sp>
        <p:nvSpPr>
          <p:cNvPr id="6" name="Content Placeholder 5"/>
          <p:cNvSpPr>
            <a:spLocks noGrp="1"/>
          </p:cNvSpPr>
          <p:nvPr>
            <p:ph sz="half" idx="1"/>
          </p:nvPr>
        </p:nvSpPr>
        <p:spPr/>
        <p:txBody>
          <a:bodyPr>
            <a:normAutofit lnSpcReduction="10000"/>
          </a:bodyPr>
          <a:lstStyle/>
          <a:p>
            <a:r>
              <a:rPr lang="en-US" dirty="0" smtClean="0"/>
              <a:t>“Immunology”</a:t>
            </a:r>
          </a:p>
          <a:p>
            <a:pPr lvl="1"/>
            <a:r>
              <a:rPr lang="en-US" dirty="0"/>
              <a:t>Repositories</a:t>
            </a:r>
          </a:p>
          <a:p>
            <a:pPr lvl="2"/>
            <a:r>
              <a:rPr lang="en-US" dirty="0" smtClean="0"/>
              <a:t>Dryad</a:t>
            </a:r>
            <a:r>
              <a:rPr lang="en-US" dirty="0"/>
              <a:t> (98) </a:t>
            </a:r>
          </a:p>
          <a:p>
            <a:pPr lvl="2"/>
            <a:r>
              <a:rPr lang="en-US" dirty="0" err="1" smtClean="0"/>
              <a:t>BioProject</a:t>
            </a:r>
            <a:r>
              <a:rPr lang="en-US" dirty="0"/>
              <a:t> (71) </a:t>
            </a:r>
          </a:p>
          <a:p>
            <a:pPr lvl="2"/>
            <a:r>
              <a:rPr lang="en-US" dirty="0" smtClean="0"/>
              <a:t>PDB</a:t>
            </a:r>
            <a:r>
              <a:rPr lang="en-US" dirty="0"/>
              <a:t> (67) </a:t>
            </a:r>
          </a:p>
          <a:p>
            <a:pPr lvl="2"/>
            <a:r>
              <a:rPr lang="en-US" dirty="0" err="1" smtClean="0"/>
              <a:t>ArrayExpress</a:t>
            </a:r>
            <a:r>
              <a:rPr lang="en-US" dirty="0"/>
              <a:t> (55) </a:t>
            </a:r>
          </a:p>
          <a:p>
            <a:pPr lvl="2"/>
            <a:r>
              <a:rPr lang="en-US" dirty="0" err="1" smtClean="0"/>
              <a:t>OmicsDI</a:t>
            </a:r>
            <a:r>
              <a:rPr lang="en-US" dirty="0"/>
              <a:t> (53) </a:t>
            </a:r>
          </a:p>
          <a:p>
            <a:pPr lvl="2"/>
            <a:r>
              <a:rPr lang="en-US" dirty="0" err="1" smtClean="0"/>
              <a:t>ImmPort</a:t>
            </a:r>
            <a:r>
              <a:rPr lang="en-US" dirty="0"/>
              <a:t> (45) </a:t>
            </a:r>
          </a:p>
          <a:p>
            <a:pPr lvl="2"/>
            <a:r>
              <a:rPr lang="en-US" dirty="0" smtClean="0"/>
              <a:t>RGD</a:t>
            </a:r>
            <a:r>
              <a:rPr lang="en-US" dirty="0"/>
              <a:t> (16) </a:t>
            </a:r>
            <a:endParaRPr lang="en-US" dirty="0" smtClean="0"/>
          </a:p>
          <a:p>
            <a:pPr lvl="2"/>
            <a:r>
              <a:rPr lang="en-US" dirty="0" err="1" smtClean="0"/>
              <a:t>dbGaP</a:t>
            </a:r>
            <a:r>
              <a:rPr lang="en-US" dirty="0"/>
              <a:t> (12) </a:t>
            </a:r>
          </a:p>
          <a:p>
            <a:pPr lvl="2"/>
            <a:r>
              <a:rPr lang="en-US" dirty="0" smtClean="0"/>
              <a:t>GEMMA</a:t>
            </a:r>
            <a:r>
              <a:rPr lang="en-US" dirty="0"/>
              <a:t> (4) </a:t>
            </a:r>
          </a:p>
          <a:p>
            <a:pPr lvl="2"/>
            <a:r>
              <a:rPr lang="en-US" dirty="0" err="1" smtClean="0"/>
              <a:t>ProteomeXchange</a:t>
            </a:r>
            <a:r>
              <a:rPr lang="en-US" dirty="0"/>
              <a:t> (1) </a:t>
            </a:r>
            <a:endParaRPr lang="en-US" dirty="0" smtClean="0"/>
          </a:p>
          <a:p>
            <a:pPr lvl="2"/>
            <a:r>
              <a:rPr lang="en-US" dirty="0" err="1" smtClean="0"/>
              <a:t>VectorBase</a:t>
            </a:r>
            <a:r>
              <a:rPr lang="en-US" dirty="0"/>
              <a:t> (1) </a:t>
            </a:r>
          </a:p>
          <a:p>
            <a:pPr lvl="2"/>
            <a:r>
              <a:rPr lang="en-US" dirty="0" err="1" smtClean="0"/>
              <a:t>Zenodo</a:t>
            </a:r>
            <a:r>
              <a:rPr lang="en-US" dirty="0"/>
              <a:t> (1) </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1558144"/>
            <a:ext cx="3886200" cy="3552799"/>
          </a:xfrm>
        </p:spPr>
      </p:pic>
      <p:sp>
        <p:nvSpPr>
          <p:cNvPr id="4" name="Rectangle 3"/>
          <p:cNvSpPr/>
          <p:nvPr/>
        </p:nvSpPr>
        <p:spPr>
          <a:xfrm>
            <a:off x="0" y="5438001"/>
            <a:ext cx="9144000" cy="276999"/>
          </a:xfrm>
          <a:prstGeom prst="rect">
            <a:avLst/>
          </a:prstGeom>
        </p:spPr>
        <p:txBody>
          <a:bodyPr wrap="square">
            <a:spAutoFit/>
          </a:bodyPr>
          <a:lstStyle/>
          <a:p>
            <a:r>
              <a:rPr lang="en-US" sz="1200" dirty="0" err="1"/>
              <a:t>Ohno</a:t>
            </a:r>
            <a:r>
              <a:rPr lang="en-US" sz="1200" dirty="0"/>
              <a:t>-Machado, L. </a:t>
            </a:r>
            <a:r>
              <a:rPr lang="en-US" sz="1200" i="1" dirty="0"/>
              <a:t>et al.</a:t>
            </a:r>
            <a:r>
              <a:rPr lang="en-US" sz="1200" dirty="0"/>
              <a:t> Finding useful data across multiple biomedical data repositories using </a:t>
            </a:r>
            <a:r>
              <a:rPr lang="en-US" sz="1200" dirty="0" err="1"/>
              <a:t>DataMed</a:t>
            </a:r>
            <a:r>
              <a:rPr lang="en-US" sz="1200" dirty="0"/>
              <a:t>. </a:t>
            </a:r>
            <a:r>
              <a:rPr lang="en-US" sz="1200" i="1" dirty="0"/>
              <a:t>Nat Genet</a:t>
            </a:r>
            <a:r>
              <a:rPr lang="en-US" sz="1200" dirty="0"/>
              <a:t> </a:t>
            </a:r>
            <a:r>
              <a:rPr lang="en-US" sz="1200" b="1" dirty="0"/>
              <a:t>49,</a:t>
            </a:r>
            <a:r>
              <a:rPr lang="en-US" sz="1200" dirty="0"/>
              <a:t> 816–819 (2017).</a:t>
            </a:r>
          </a:p>
        </p:txBody>
      </p:sp>
    </p:spTree>
    <p:extLst>
      <p:ext uri="{BB962C8B-B14F-4D97-AF65-F5344CB8AC3E}">
        <p14:creationId xmlns:p14="http://schemas.microsoft.com/office/powerpoint/2010/main" val="1185428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Enable you to name one or more immunologically relevant data standards</a:t>
            </a:r>
          </a:p>
          <a:p>
            <a:r>
              <a:rPr lang="en-US" dirty="0" smtClean="0"/>
              <a:t>Enable you to search for immunologically relevant data repositories</a:t>
            </a:r>
          </a:p>
          <a:p>
            <a:r>
              <a:rPr lang="en-US" dirty="0" smtClean="0"/>
              <a:t>Enable you to take a step in becoming a reproducible scientist</a:t>
            </a:r>
            <a:endParaRPr lang="en-US" dirty="0"/>
          </a:p>
        </p:txBody>
      </p:sp>
    </p:spTree>
    <p:extLst>
      <p:ext uri="{BB962C8B-B14F-4D97-AF65-F5344CB8AC3E}">
        <p14:creationId xmlns:p14="http://schemas.microsoft.com/office/powerpoint/2010/main" val="1048411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1862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Nucleic Acid Research (NAR) Database </a:t>
            </a:r>
            <a:r>
              <a:rPr lang="en-US" dirty="0" smtClean="0"/>
              <a:t>Issue</a:t>
            </a:r>
            <a:endParaRPr lang="en-US" sz="3000" dirty="0"/>
          </a:p>
        </p:txBody>
      </p:sp>
      <p:sp>
        <p:nvSpPr>
          <p:cNvPr id="5" name="Content Placeholder 4"/>
          <p:cNvSpPr>
            <a:spLocks noGrp="1"/>
          </p:cNvSpPr>
          <p:nvPr>
            <p:ph sz="half" idx="1"/>
          </p:nvPr>
        </p:nvSpPr>
        <p:spPr/>
        <p:txBody>
          <a:bodyPr numCol="1">
            <a:normAutofit fontScale="47500" lnSpcReduction="20000"/>
          </a:bodyPr>
          <a:lstStyle/>
          <a:p>
            <a:r>
              <a:rPr lang="en-US" dirty="0"/>
              <a:t>Nucleotide Sequence </a:t>
            </a:r>
            <a:r>
              <a:rPr lang="en-US" dirty="0" smtClean="0"/>
              <a:t>Databases</a:t>
            </a:r>
          </a:p>
          <a:p>
            <a:r>
              <a:rPr lang="en-US" dirty="0" smtClean="0"/>
              <a:t>RNA </a:t>
            </a:r>
            <a:r>
              <a:rPr lang="en-US" dirty="0"/>
              <a:t>sequence </a:t>
            </a:r>
            <a:r>
              <a:rPr lang="en-US" dirty="0" smtClean="0"/>
              <a:t>databases</a:t>
            </a:r>
          </a:p>
          <a:p>
            <a:r>
              <a:rPr lang="en-US" dirty="0" smtClean="0"/>
              <a:t>Protein </a:t>
            </a:r>
            <a:r>
              <a:rPr lang="en-US" dirty="0"/>
              <a:t>sequence </a:t>
            </a:r>
            <a:r>
              <a:rPr lang="en-US" dirty="0" smtClean="0"/>
              <a:t>databases</a:t>
            </a:r>
          </a:p>
          <a:p>
            <a:r>
              <a:rPr lang="en-US" dirty="0" smtClean="0"/>
              <a:t>Structure Databases</a:t>
            </a:r>
          </a:p>
          <a:p>
            <a:r>
              <a:rPr lang="en-US" dirty="0" smtClean="0"/>
              <a:t>Genomics </a:t>
            </a:r>
            <a:r>
              <a:rPr lang="en-US" dirty="0"/>
              <a:t>Databases (</a:t>
            </a:r>
            <a:r>
              <a:rPr lang="en-US" dirty="0" smtClean="0"/>
              <a:t>non-vertebrate)</a:t>
            </a:r>
          </a:p>
          <a:p>
            <a:r>
              <a:rPr lang="en-US" dirty="0" smtClean="0"/>
              <a:t>Metabolic </a:t>
            </a:r>
            <a:r>
              <a:rPr lang="en-US" dirty="0"/>
              <a:t>and Signaling </a:t>
            </a:r>
            <a:r>
              <a:rPr lang="en-US" dirty="0" smtClean="0"/>
              <a:t>Pathways</a:t>
            </a:r>
          </a:p>
          <a:p>
            <a:r>
              <a:rPr lang="en-US" dirty="0" smtClean="0"/>
              <a:t>Human </a:t>
            </a:r>
            <a:r>
              <a:rPr lang="en-US" dirty="0"/>
              <a:t>and other Vertebrate </a:t>
            </a:r>
            <a:r>
              <a:rPr lang="en-US" dirty="0" smtClean="0"/>
              <a:t>Genomes</a:t>
            </a:r>
          </a:p>
          <a:p>
            <a:r>
              <a:rPr lang="en-US" dirty="0" smtClean="0"/>
              <a:t>Human </a:t>
            </a:r>
            <a:r>
              <a:rPr lang="en-US" dirty="0"/>
              <a:t>Genes and </a:t>
            </a:r>
            <a:r>
              <a:rPr lang="en-US" dirty="0" smtClean="0"/>
              <a:t>Diseases</a:t>
            </a:r>
          </a:p>
          <a:p>
            <a:r>
              <a:rPr lang="en-US" dirty="0" smtClean="0"/>
              <a:t>Microarray </a:t>
            </a:r>
            <a:r>
              <a:rPr lang="en-US" dirty="0"/>
              <a:t>Data and other Gene Expression </a:t>
            </a:r>
            <a:r>
              <a:rPr lang="en-US" dirty="0" smtClean="0"/>
              <a:t>Databases</a:t>
            </a:r>
          </a:p>
          <a:p>
            <a:r>
              <a:rPr lang="en-US" dirty="0" smtClean="0"/>
              <a:t>Proteomics Resources</a:t>
            </a:r>
          </a:p>
          <a:p>
            <a:r>
              <a:rPr lang="en-US" dirty="0" smtClean="0"/>
              <a:t>Other </a:t>
            </a:r>
            <a:r>
              <a:rPr lang="en-US" dirty="0"/>
              <a:t>Molecular Biology </a:t>
            </a:r>
            <a:r>
              <a:rPr lang="en-US" dirty="0" smtClean="0"/>
              <a:t>Databases</a:t>
            </a:r>
          </a:p>
          <a:p>
            <a:r>
              <a:rPr lang="en-US" dirty="0" smtClean="0"/>
              <a:t>Organelle databases</a:t>
            </a:r>
          </a:p>
          <a:p>
            <a:r>
              <a:rPr lang="en-US" dirty="0" smtClean="0"/>
              <a:t>Plant databases</a:t>
            </a:r>
          </a:p>
          <a:p>
            <a:r>
              <a:rPr lang="en-US" dirty="0" smtClean="0"/>
              <a:t>Immunological databases</a:t>
            </a:r>
          </a:p>
          <a:p>
            <a:pPr lvl="1"/>
            <a:r>
              <a:rPr lang="en-US" dirty="0"/>
              <a:t>http://</a:t>
            </a:r>
            <a:r>
              <a:rPr lang="en-US" dirty="0" err="1"/>
              <a:t>www.oxfordjournals.org</a:t>
            </a:r>
            <a:r>
              <a:rPr lang="en-US" dirty="0"/>
              <a:t>/</a:t>
            </a:r>
            <a:r>
              <a:rPr lang="en-US" dirty="0" err="1"/>
              <a:t>nar</a:t>
            </a:r>
            <a:r>
              <a:rPr lang="en-US" dirty="0"/>
              <a:t>/database/c</a:t>
            </a:r>
          </a:p>
          <a:p>
            <a:r>
              <a:rPr lang="en-US" dirty="0" smtClean="0"/>
              <a:t>Cell biology</a:t>
            </a:r>
          </a:p>
          <a:p>
            <a:pPr lvl="1"/>
            <a:r>
              <a:rPr lang="en-US" dirty="0"/>
              <a:t>http://</a:t>
            </a:r>
            <a:r>
              <a:rPr lang="en-US" dirty="0" err="1"/>
              <a:t>www.oxfordjournals.org</a:t>
            </a:r>
            <a:r>
              <a:rPr lang="en-US" dirty="0"/>
              <a:t>/</a:t>
            </a:r>
            <a:r>
              <a:rPr lang="en-US" dirty="0" err="1"/>
              <a:t>nar</a:t>
            </a:r>
            <a:r>
              <a:rPr lang="en-US" dirty="0"/>
              <a:t>/database/c</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63701" y="1520825"/>
            <a:ext cx="2817098" cy="3627438"/>
          </a:xfrm>
        </p:spPr>
      </p:pic>
      <p:sp>
        <p:nvSpPr>
          <p:cNvPr id="2" name="Rectangle 1"/>
          <p:cNvSpPr/>
          <p:nvPr/>
        </p:nvSpPr>
        <p:spPr>
          <a:xfrm>
            <a:off x="4572000" y="5376446"/>
            <a:ext cx="4035400" cy="338554"/>
          </a:xfrm>
          <a:prstGeom prst="rect">
            <a:avLst/>
          </a:prstGeom>
        </p:spPr>
        <p:txBody>
          <a:bodyPr wrap="none">
            <a:spAutoFit/>
          </a:bodyPr>
          <a:lstStyle/>
          <a:p>
            <a:r>
              <a:rPr lang="en-US" sz="1600" dirty="0"/>
              <a:t>http</a:t>
            </a:r>
            <a:r>
              <a:rPr lang="en-US" sz="1600" dirty="0" smtClean="0"/>
              <a:t>://</a:t>
            </a:r>
            <a:r>
              <a:rPr lang="en-US" sz="1600" dirty="0" err="1" smtClean="0"/>
              <a:t>www.oxfordjournals.org</a:t>
            </a:r>
            <a:r>
              <a:rPr lang="en-US" sz="1600" dirty="0" smtClean="0"/>
              <a:t>/</a:t>
            </a:r>
            <a:r>
              <a:rPr lang="en-US" sz="1600" dirty="0" err="1" smtClean="0"/>
              <a:t>nar</a:t>
            </a:r>
            <a:r>
              <a:rPr lang="en-US" sz="1600" dirty="0" smtClean="0"/>
              <a:t>/database/</a:t>
            </a:r>
            <a:endParaRPr lang="en-US" dirty="0"/>
          </a:p>
        </p:txBody>
      </p:sp>
    </p:spTree>
    <p:extLst>
      <p:ext uri="{BB962C8B-B14F-4D97-AF65-F5344CB8AC3E}">
        <p14:creationId xmlns:p14="http://schemas.microsoft.com/office/powerpoint/2010/main" val="898440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Nucleic Acid Research (NAR) Database Issues:</a:t>
            </a:r>
            <a:br>
              <a:rPr lang="en-US" dirty="0" smtClean="0"/>
            </a:br>
            <a:r>
              <a:rPr lang="en-US" dirty="0" smtClean="0"/>
              <a:t>Immunological Databases</a:t>
            </a:r>
            <a:endParaRPr lang="en-US" sz="3000" dirty="0"/>
          </a:p>
        </p:txBody>
      </p:sp>
      <p:sp>
        <p:nvSpPr>
          <p:cNvPr id="5" name="Content Placeholder 4"/>
          <p:cNvSpPr>
            <a:spLocks noGrp="1"/>
          </p:cNvSpPr>
          <p:nvPr>
            <p:ph sz="half" idx="1"/>
          </p:nvPr>
        </p:nvSpPr>
        <p:spPr/>
        <p:txBody>
          <a:bodyPr numCol="3">
            <a:normAutofit fontScale="62500" lnSpcReduction="20000"/>
          </a:bodyPr>
          <a:lstStyle/>
          <a:p>
            <a:r>
              <a:rPr lang="en-US" dirty="0">
                <a:hlinkClick r:id="rId2"/>
              </a:rPr>
              <a:t>AAgAtlas </a:t>
            </a:r>
            <a:endParaRPr lang="en-US" dirty="0"/>
          </a:p>
          <a:p>
            <a:r>
              <a:rPr lang="en-US" dirty="0">
                <a:hlinkClick r:id="rId3"/>
              </a:rPr>
              <a:t>ALPSbase </a:t>
            </a:r>
            <a:endParaRPr lang="en-US" dirty="0"/>
          </a:p>
          <a:p>
            <a:r>
              <a:rPr lang="en-US" dirty="0">
                <a:hlinkClick r:id="rId4"/>
              </a:rPr>
              <a:t>AntigenDB </a:t>
            </a:r>
            <a:endParaRPr lang="en-US" dirty="0"/>
          </a:p>
          <a:p>
            <a:r>
              <a:rPr lang="en-US" dirty="0">
                <a:hlinkClick r:id="rId5"/>
              </a:rPr>
              <a:t>AntiJen </a:t>
            </a:r>
            <a:endParaRPr lang="en-US" dirty="0"/>
          </a:p>
          <a:p>
            <a:r>
              <a:rPr lang="en-US" dirty="0">
                <a:hlinkClick r:id="rId6"/>
              </a:rPr>
              <a:t>BCIpep </a:t>
            </a:r>
            <a:endParaRPr lang="en-US" dirty="0"/>
          </a:p>
          <a:p>
            <a:r>
              <a:rPr lang="en-US" dirty="0">
                <a:hlinkClick r:id="rId7"/>
              </a:rPr>
              <a:t>bNAber </a:t>
            </a:r>
            <a:endParaRPr lang="en-US" dirty="0"/>
          </a:p>
          <a:p>
            <a:r>
              <a:rPr lang="en-US" dirty="0">
                <a:hlinkClick r:id="rId8"/>
              </a:rPr>
              <a:t>dbMHC </a:t>
            </a:r>
            <a:endParaRPr lang="en-US" dirty="0"/>
          </a:p>
          <a:p>
            <a:r>
              <a:rPr lang="en-US" dirty="0">
                <a:hlinkClick r:id="rId9"/>
              </a:rPr>
              <a:t>DIGIT </a:t>
            </a:r>
            <a:endParaRPr lang="en-US" dirty="0"/>
          </a:p>
          <a:p>
            <a:r>
              <a:rPr lang="en-US" dirty="0">
                <a:hlinkClick r:id="rId10"/>
              </a:rPr>
              <a:t>Epitome </a:t>
            </a:r>
            <a:endParaRPr lang="en-US" dirty="0"/>
          </a:p>
          <a:p>
            <a:r>
              <a:rPr lang="en-US" dirty="0">
                <a:hlinkClick r:id="rId11"/>
              </a:rPr>
              <a:t>GPX-Macrophage Expression Atlas </a:t>
            </a:r>
            <a:endParaRPr lang="en-US" dirty="0"/>
          </a:p>
          <a:p>
            <a:r>
              <a:rPr lang="en-US" dirty="0">
                <a:hlinkClick r:id="rId12"/>
              </a:rPr>
              <a:t>HaptenDB </a:t>
            </a:r>
            <a:endParaRPr lang="en-US" dirty="0"/>
          </a:p>
          <a:p>
            <a:r>
              <a:rPr lang="en-US" dirty="0">
                <a:hlinkClick r:id="rId13"/>
              </a:rPr>
              <a:t>HPTAA </a:t>
            </a:r>
            <a:endParaRPr lang="en-US" dirty="0"/>
          </a:p>
          <a:p>
            <a:r>
              <a:rPr lang="en-US" dirty="0">
                <a:hlinkClick r:id="rId14"/>
              </a:rPr>
              <a:t>IEDB </a:t>
            </a:r>
            <a:endParaRPr lang="en-US" dirty="0"/>
          </a:p>
          <a:p>
            <a:r>
              <a:rPr lang="en-US" dirty="0">
                <a:hlinkClick r:id="rId15"/>
              </a:rPr>
              <a:t>IEDB-3D </a:t>
            </a:r>
            <a:endParaRPr lang="en-US" dirty="0"/>
          </a:p>
          <a:p>
            <a:r>
              <a:rPr lang="en-US" dirty="0">
                <a:hlinkClick r:id="rId16"/>
              </a:rPr>
              <a:t>IL2Rgbase </a:t>
            </a:r>
            <a:endParaRPr lang="en-US" dirty="0"/>
          </a:p>
          <a:p>
            <a:r>
              <a:rPr lang="en-US" dirty="0">
                <a:hlinkClick r:id="rId17"/>
              </a:rPr>
              <a:t>IMGT </a:t>
            </a:r>
            <a:endParaRPr lang="en-US" dirty="0"/>
          </a:p>
          <a:p>
            <a:r>
              <a:rPr lang="en-US" dirty="0">
                <a:hlinkClick r:id="rId18"/>
              </a:rPr>
              <a:t>IMGT/GENE-DB </a:t>
            </a:r>
            <a:endParaRPr lang="en-US" dirty="0"/>
          </a:p>
          <a:p>
            <a:r>
              <a:rPr lang="en-US" dirty="0">
                <a:hlinkClick r:id="rId19"/>
              </a:rPr>
              <a:t>IMGT/HLA </a:t>
            </a:r>
            <a:endParaRPr lang="en-US" dirty="0"/>
          </a:p>
          <a:p>
            <a:r>
              <a:rPr lang="en-US" dirty="0">
                <a:hlinkClick r:id="rId20"/>
              </a:rPr>
              <a:t>IMGT/LIGM-DB </a:t>
            </a:r>
            <a:endParaRPr lang="en-US" dirty="0"/>
          </a:p>
          <a:p>
            <a:r>
              <a:rPr lang="en-US" dirty="0">
                <a:hlinkClick r:id="rId21"/>
              </a:rPr>
              <a:t>IMGT/mAb-DB </a:t>
            </a:r>
            <a:endParaRPr lang="en-US" dirty="0"/>
          </a:p>
          <a:p>
            <a:r>
              <a:rPr lang="en-US" dirty="0">
                <a:hlinkClick r:id="rId22"/>
              </a:rPr>
              <a:t>ImmuNet </a:t>
            </a:r>
            <a:endParaRPr lang="en-US" dirty="0"/>
          </a:p>
          <a:p>
            <a:r>
              <a:rPr lang="en-US" dirty="0">
                <a:hlinkClick r:id="rId23"/>
              </a:rPr>
              <a:t>InnateDB </a:t>
            </a:r>
            <a:endParaRPr lang="en-US" dirty="0"/>
          </a:p>
          <a:p>
            <a:r>
              <a:rPr lang="en-US" dirty="0">
                <a:hlinkClick r:id="rId24"/>
              </a:rPr>
              <a:t>Interferon Stimulated Gene Database </a:t>
            </a:r>
            <a:endParaRPr lang="en-US" dirty="0"/>
          </a:p>
          <a:p>
            <a:r>
              <a:rPr lang="en-US" dirty="0">
                <a:hlinkClick r:id="rId25"/>
              </a:rPr>
              <a:t>IPD - Immuno Polymorphism Database </a:t>
            </a:r>
            <a:endParaRPr lang="en-US" dirty="0"/>
          </a:p>
          <a:p>
            <a:r>
              <a:rPr lang="en-US" dirty="0">
                <a:hlinkClick r:id="rId26"/>
              </a:rPr>
              <a:t>IPD-ESTDAB </a:t>
            </a:r>
            <a:endParaRPr lang="en-US" dirty="0"/>
          </a:p>
          <a:p>
            <a:r>
              <a:rPr lang="en-US" dirty="0">
                <a:hlinkClick r:id="rId27"/>
              </a:rPr>
              <a:t>IPD-HPA - Human Platelet Antigens </a:t>
            </a:r>
            <a:endParaRPr lang="en-US" dirty="0"/>
          </a:p>
          <a:p>
            <a:r>
              <a:rPr lang="en-US" dirty="0">
                <a:hlinkClick r:id="rId28"/>
              </a:rPr>
              <a:t>IPD-KIR - Killer-cell Immunoglobulin-like Receptors </a:t>
            </a:r>
            <a:endParaRPr lang="en-US" dirty="0"/>
          </a:p>
          <a:p>
            <a:r>
              <a:rPr lang="en-US" dirty="0">
                <a:hlinkClick r:id="rId29"/>
              </a:rPr>
              <a:t>IPD-MHC </a:t>
            </a:r>
            <a:endParaRPr lang="en-US" dirty="0"/>
          </a:p>
          <a:p>
            <a:r>
              <a:rPr lang="en-US" dirty="0">
                <a:hlinkClick r:id="rId30"/>
              </a:rPr>
              <a:t>MHCBN </a:t>
            </a:r>
            <a:endParaRPr lang="en-US" dirty="0"/>
          </a:p>
          <a:p>
            <a:r>
              <a:rPr lang="en-US" dirty="0">
                <a:hlinkClick r:id="rId31"/>
              </a:rPr>
              <a:t>MHCPEP </a:t>
            </a:r>
            <a:endParaRPr lang="en-US" dirty="0"/>
          </a:p>
          <a:p>
            <a:r>
              <a:rPr lang="en-US" dirty="0">
                <a:hlinkClick r:id="rId32"/>
              </a:rPr>
              <a:t>MPID-T2 </a:t>
            </a:r>
            <a:endParaRPr lang="en-US" dirty="0"/>
          </a:p>
          <a:p>
            <a:r>
              <a:rPr lang="en-US" dirty="0">
                <a:hlinkClick r:id="rId33"/>
              </a:rPr>
              <a:t>MUGEN Mouse Database </a:t>
            </a:r>
            <a:endParaRPr lang="en-US" dirty="0"/>
          </a:p>
          <a:p>
            <a:r>
              <a:rPr lang="en-US" dirty="0">
                <a:hlinkClick r:id="rId34"/>
              </a:rPr>
              <a:t>Protegen </a:t>
            </a:r>
            <a:endParaRPr lang="en-US" dirty="0"/>
          </a:p>
          <a:p>
            <a:r>
              <a:rPr lang="en-US" dirty="0">
                <a:hlinkClick r:id="rId35"/>
              </a:rPr>
              <a:t>SAbDab </a:t>
            </a:r>
            <a:endParaRPr lang="en-US" dirty="0"/>
          </a:p>
          <a:p>
            <a:r>
              <a:rPr lang="en-US" dirty="0">
                <a:hlinkClick r:id="rId36"/>
              </a:rPr>
              <a:t>SuperHapten </a:t>
            </a:r>
            <a:endParaRPr lang="en-US" dirty="0"/>
          </a:p>
          <a:p>
            <a:r>
              <a:rPr lang="en-US" dirty="0">
                <a:hlinkClick r:id="rId37"/>
              </a:rPr>
              <a:t>VBASE2</a:t>
            </a:r>
            <a:endParaRPr lang="en-US" dirty="0"/>
          </a:p>
        </p:txBody>
      </p:sp>
      <p:pic>
        <p:nvPicPr>
          <p:cNvPr id="6" name="Content Placeholder 5"/>
          <p:cNvPicPr>
            <a:picLocks noGrp="1" noChangeAspect="1"/>
          </p:cNvPicPr>
          <p:nvPr>
            <p:ph sz="half" idx="2"/>
          </p:nvPr>
        </p:nvPicPr>
        <p:blipFill>
          <a:blip r:embed="rId38">
            <a:extLst>
              <a:ext uri="{28A0092B-C50C-407E-A947-70E740481C1C}">
                <a14:useLocalDpi xmlns:a14="http://schemas.microsoft.com/office/drawing/2010/main" val="0"/>
              </a:ext>
            </a:extLst>
          </a:blip>
          <a:stretch>
            <a:fillRect/>
          </a:stretch>
        </p:blipFill>
        <p:spPr>
          <a:xfrm>
            <a:off x="5163701" y="1520825"/>
            <a:ext cx="2817098" cy="3627438"/>
          </a:xfrm>
        </p:spPr>
      </p:pic>
      <p:sp>
        <p:nvSpPr>
          <p:cNvPr id="2" name="Rectangle 1"/>
          <p:cNvSpPr/>
          <p:nvPr/>
        </p:nvSpPr>
        <p:spPr>
          <a:xfrm>
            <a:off x="4572000" y="5376446"/>
            <a:ext cx="4568366" cy="338554"/>
          </a:xfrm>
          <a:prstGeom prst="rect">
            <a:avLst/>
          </a:prstGeom>
        </p:spPr>
        <p:txBody>
          <a:bodyPr wrap="none">
            <a:spAutoFit/>
          </a:bodyPr>
          <a:lstStyle/>
          <a:p>
            <a:r>
              <a:rPr lang="en-US" sz="1600" dirty="0"/>
              <a:t>http://</a:t>
            </a:r>
            <a:r>
              <a:rPr lang="en-US" sz="1600" dirty="0" err="1"/>
              <a:t>www.oxfordjournals.org</a:t>
            </a:r>
            <a:r>
              <a:rPr lang="en-US" sz="1600" dirty="0"/>
              <a:t>/</a:t>
            </a:r>
            <a:r>
              <a:rPr lang="en-US" sz="1600" dirty="0" err="1"/>
              <a:t>nar</a:t>
            </a:r>
            <a:r>
              <a:rPr lang="en-US" sz="1600" dirty="0"/>
              <a:t>/database/cat/14</a:t>
            </a:r>
            <a:endParaRPr lang="en-US" dirty="0"/>
          </a:p>
        </p:txBody>
      </p:sp>
    </p:spTree>
    <p:extLst>
      <p:ext uri="{BB962C8B-B14F-4D97-AF65-F5344CB8AC3E}">
        <p14:creationId xmlns:p14="http://schemas.microsoft.com/office/powerpoint/2010/main" val="3296808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Repositories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16226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Immunology Database and Analysis Portal (</a:t>
            </a:r>
            <a:r>
              <a:rPr lang="en-US" dirty="0" err="1" smtClean="0"/>
              <a:t>ImmPort</a:t>
            </a:r>
            <a:r>
              <a:rPr lang="en-US" dirty="0" smtClean="0"/>
              <a:t>)</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“The </a:t>
            </a:r>
            <a:r>
              <a:rPr lang="en-US" dirty="0"/>
              <a:t>goals of the </a:t>
            </a:r>
            <a:r>
              <a:rPr lang="en-US" dirty="0" err="1"/>
              <a:t>ImmPort</a:t>
            </a:r>
            <a:r>
              <a:rPr lang="en-US" dirty="0"/>
              <a:t> project are to:</a:t>
            </a:r>
          </a:p>
          <a:p>
            <a:pPr lvl="1"/>
            <a:r>
              <a:rPr lang="en-US" dirty="0"/>
              <a:t>Provide an open access platform for research data sharing</a:t>
            </a:r>
          </a:p>
          <a:p>
            <a:pPr lvl="1"/>
            <a:r>
              <a:rPr lang="en-US" dirty="0"/>
              <a:t>Create an integrated environment that broadens the usefulness of scientific data and advances hypothesis-driven and hypothesis-generating research</a:t>
            </a:r>
          </a:p>
          <a:p>
            <a:pPr lvl="1"/>
            <a:r>
              <a:rPr lang="en-US" dirty="0"/>
              <a:t>Accelerate scientific discovery while extending the value of scientific data in all areas of immunological research</a:t>
            </a:r>
          </a:p>
          <a:p>
            <a:pPr lvl="1"/>
            <a:r>
              <a:rPr lang="en-US" dirty="0"/>
              <a:t>Promote rapid availability of important findings, making new discoveries available to the research community for further analysis and interpretation</a:t>
            </a:r>
          </a:p>
          <a:p>
            <a:pPr lvl="1"/>
            <a:r>
              <a:rPr lang="en-US" dirty="0"/>
              <a:t>Provide analysis tools to advance research in basic and clinical </a:t>
            </a:r>
            <a:r>
              <a:rPr lang="en-US" dirty="0" smtClean="0"/>
              <a:t>immunology”</a:t>
            </a:r>
            <a:endParaRPr lang="en-US" dirty="0"/>
          </a:p>
          <a:p>
            <a:r>
              <a:rPr lang="en-US" dirty="0"/>
              <a:t>Private data and pre-release data are stored in private workspaces of investigators at the </a:t>
            </a:r>
            <a:r>
              <a:rPr lang="en-US" dirty="0" err="1"/>
              <a:t>ImmPort</a:t>
            </a:r>
            <a:r>
              <a:rPr lang="en-US" dirty="0"/>
              <a:t> site located at NIAID, </a:t>
            </a:r>
            <a:r>
              <a:rPr lang="en-US" dirty="0" smtClean="0">
                <a:hlinkClick r:id="rId2"/>
              </a:rPr>
              <a:t>http://immport.niaid.nih.gov</a:t>
            </a:r>
            <a:r>
              <a:rPr lang="en-US" dirty="0" smtClean="0"/>
              <a:t>.</a:t>
            </a:r>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68441" y="1408907"/>
            <a:ext cx="3101110" cy="3738562"/>
          </a:xfrm>
        </p:spPr>
      </p:pic>
      <p:sp>
        <p:nvSpPr>
          <p:cNvPr id="10" name="Rectangle 9"/>
          <p:cNvSpPr/>
          <p:nvPr/>
        </p:nvSpPr>
        <p:spPr>
          <a:xfrm>
            <a:off x="0" y="5406582"/>
            <a:ext cx="2306144" cy="308418"/>
          </a:xfrm>
          <a:prstGeom prst="rect">
            <a:avLst/>
          </a:prstGeom>
        </p:spPr>
        <p:txBody>
          <a:bodyPr wrap="none">
            <a:spAutoFit/>
          </a:bodyPr>
          <a:lstStyle/>
          <a:p>
            <a:r>
              <a:rPr lang="en-US" dirty="0">
                <a:hlinkClick r:id="rId2"/>
              </a:rPr>
              <a:t>http://immport.niaid.nih.gov</a:t>
            </a:r>
            <a:endParaRPr lang="en-US" dirty="0"/>
          </a:p>
        </p:txBody>
      </p:sp>
    </p:spTree>
    <p:extLst>
      <p:ext uri="{BB962C8B-B14F-4D97-AF65-F5344CB8AC3E}">
        <p14:creationId xmlns:p14="http://schemas.microsoft.com/office/powerpoint/2010/main" val="1739192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36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FlowRepository</a:t>
            </a:r>
            <a:endParaRPr lang="en-US" dirty="0"/>
          </a:p>
        </p:txBody>
      </p:sp>
      <p:sp>
        <p:nvSpPr>
          <p:cNvPr id="9" name="Content Placeholder 8"/>
          <p:cNvSpPr>
            <a:spLocks noGrp="1"/>
          </p:cNvSpPr>
          <p:nvPr>
            <p:ph sz="half" idx="1"/>
          </p:nvPr>
        </p:nvSpPr>
        <p:spPr/>
        <p:txBody>
          <a:bodyPr/>
          <a:lstStyle/>
          <a:p>
            <a:r>
              <a:rPr lang="en-US" dirty="0" smtClean="0"/>
              <a:t>A database </a:t>
            </a:r>
            <a:r>
              <a:rPr lang="en-US" dirty="0"/>
              <a:t>of flow cytometry experiments where you can query and download data collected and annotated according to the </a:t>
            </a:r>
            <a:r>
              <a:rPr lang="en-US" dirty="0" err="1"/>
              <a:t>MIFlowCyt</a:t>
            </a:r>
            <a:r>
              <a:rPr lang="en-US" dirty="0"/>
              <a:t> standard</a:t>
            </a:r>
            <a:r>
              <a:rPr lang="en-US" dirty="0" smtClean="0"/>
              <a:t>.</a:t>
            </a:r>
            <a:endParaRPr lang="en-US"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2240201"/>
            <a:ext cx="3886200" cy="2188686"/>
          </a:xfrm>
        </p:spPr>
      </p:pic>
    </p:spTree>
    <p:extLst>
      <p:ext uri="{BB962C8B-B14F-4D97-AF65-F5344CB8AC3E}">
        <p14:creationId xmlns:p14="http://schemas.microsoft.com/office/powerpoint/2010/main" val="365003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5117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Immune Epitope Database (IEDB)</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Free </a:t>
            </a:r>
            <a:r>
              <a:rPr lang="en-US" dirty="0"/>
              <a:t>resource </a:t>
            </a:r>
            <a:r>
              <a:rPr lang="en-US" dirty="0" smtClean="0"/>
              <a:t>that offers </a:t>
            </a:r>
            <a:r>
              <a:rPr lang="en-US" dirty="0"/>
              <a:t>easy searching of experimental data characterizing antibody and T cell epitopes studied in humans, non-human primates, and other animal species. </a:t>
            </a:r>
            <a:endParaRPr lang="en-US" dirty="0" smtClean="0"/>
          </a:p>
          <a:p>
            <a:r>
              <a:rPr lang="en-US" dirty="0" smtClean="0"/>
              <a:t>Epitopes </a:t>
            </a:r>
            <a:r>
              <a:rPr lang="en-US" dirty="0"/>
              <a:t>involved in infectious disease, allergy, autoimmunity, and transplant are included.</a:t>
            </a:r>
          </a:p>
          <a:p>
            <a:r>
              <a:rPr lang="en-US" dirty="0" smtClean="0"/>
              <a:t>Hosts </a:t>
            </a:r>
            <a:r>
              <a:rPr lang="en-US" dirty="0"/>
              <a:t>tools to assist in the prediction and analysis of B cell and T cell epitopes</a:t>
            </a:r>
            <a:r>
              <a:rPr lang="en-US" dirty="0" smtClean="0"/>
              <a:t>.</a:t>
            </a:r>
          </a:p>
          <a:p>
            <a:r>
              <a:rPr lang="en-US" dirty="0"/>
              <a:t>A free resource, funded by a contract from the </a:t>
            </a:r>
            <a:r>
              <a:rPr lang="en-US" dirty="0">
                <a:hlinkClick r:id="rId2"/>
              </a:rPr>
              <a:t>National Institute of Allergy and Infectious </a:t>
            </a:r>
            <a:r>
              <a:rPr lang="en-US" dirty="0" smtClean="0">
                <a:hlinkClick r:id="rId2"/>
              </a:rPr>
              <a:t>Diseases</a:t>
            </a:r>
            <a:r>
              <a:rPr lang="en-US" dirty="0"/>
              <a:t/>
            </a:r>
            <a:br>
              <a:rPr lang="en-US" dirty="0"/>
            </a:br>
            <a:endParaRPr lang="en-US" dirty="0"/>
          </a:p>
        </p:txBody>
      </p:sp>
      <p:pic>
        <p:nvPicPr>
          <p:cNvPr id="6" name="Content Placeholder 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20043"/>
          <a:stretch/>
        </p:blipFill>
        <p:spPr>
          <a:xfrm>
            <a:off x="4629150" y="1521354"/>
            <a:ext cx="4205758" cy="2875382"/>
          </a:xfrm>
        </p:spPr>
      </p:pic>
      <p:sp>
        <p:nvSpPr>
          <p:cNvPr id="4" name="Rectangle 3"/>
          <p:cNvSpPr/>
          <p:nvPr/>
        </p:nvSpPr>
        <p:spPr>
          <a:xfrm>
            <a:off x="7366847" y="5406582"/>
            <a:ext cx="1777153" cy="308418"/>
          </a:xfrm>
          <a:prstGeom prst="rect">
            <a:avLst/>
          </a:prstGeom>
        </p:spPr>
        <p:txBody>
          <a:bodyPr wrap="none">
            <a:spAutoFit/>
          </a:bodyPr>
          <a:lstStyle/>
          <a:p>
            <a:r>
              <a:rPr lang="en-US" dirty="0">
                <a:hlinkClick r:id="rId4"/>
              </a:rPr>
              <a:t>http://www.iedb.org/</a:t>
            </a:r>
            <a:endParaRPr lang="en-US" dirty="0"/>
          </a:p>
        </p:txBody>
      </p:sp>
    </p:spTree>
    <p:extLst>
      <p:ext uri="{BB962C8B-B14F-4D97-AF65-F5344CB8AC3E}">
        <p14:creationId xmlns:p14="http://schemas.microsoft.com/office/powerpoint/2010/main" val="3022415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4248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numCol="1">
            <a:normAutofit/>
          </a:bodyPr>
          <a:lstStyle/>
          <a:p>
            <a:endParaRPr lang="en-US" dirty="0" smtClean="0"/>
          </a:p>
          <a:p>
            <a:endParaRPr lang="en-US" dirty="0"/>
          </a:p>
          <a:p>
            <a:r>
              <a:rPr lang="en-US" dirty="0" smtClean="0"/>
              <a:t>Immunological Data</a:t>
            </a:r>
          </a:p>
          <a:p>
            <a:endParaRPr lang="en-US" dirty="0"/>
          </a:p>
          <a:p>
            <a:pPr lvl="1"/>
            <a:r>
              <a:rPr lang="en-US" dirty="0" smtClean="0"/>
              <a:t>Standards</a:t>
            </a:r>
            <a:endParaRPr lang="en-US" dirty="0" smtClean="0"/>
          </a:p>
          <a:p>
            <a:endParaRPr lang="en-US" dirty="0" smtClean="0"/>
          </a:p>
          <a:p>
            <a:pPr lvl="1"/>
            <a:r>
              <a:rPr lang="en-US" dirty="0" smtClean="0"/>
              <a:t>Repositories</a:t>
            </a:r>
            <a:endParaRPr lang="en-US" dirty="0"/>
          </a:p>
          <a:p>
            <a:endParaRPr lang="en-US" dirty="0" smtClean="0"/>
          </a:p>
        </p:txBody>
      </p:sp>
      <p:pic>
        <p:nvPicPr>
          <p:cNvPr id="5" name="Content Placeholder 4"/>
          <p:cNvPicPr>
            <a:picLocks noGrp="1" noChangeAspect="1"/>
          </p:cNvPicPr>
          <p:nvPr>
            <p:ph sz="half" idx="2"/>
          </p:nvPr>
        </p:nvPicPr>
        <p:blipFill>
          <a:blip r:embed="rId3"/>
          <a:stretch>
            <a:fillRect/>
          </a:stretch>
        </p:blipFill>
        <p:spPr>
          <a:xfrm>
            <a:off x="4629150" y="1843328"/>
            <a:ext cx="3886200" cy="2982432"/>
          </a:xfrm>
          <a:prstGeom prst="rect">
            <a:avLst/>
          </a:prstGeom>
        </p:spPr>
      </p:pic>
      <p:sp>
        <p:nvSpPr>
          <p:cNvPr id="6" name="Rectangle 5"/>
          <p:cNvSpPr/>
          <p:nvPr/>
        </p:nvSpPr>
        <p:spPr>
          <a:xfrm>
            <a:off x="0" y="5458779"/>
            <a:ext cx="9144000" cy="246221"/>
          </a:xfrm>
          <a:prstGeom prst="rect">
            <a:avLst/>
          </a:prstGeom>
        </p:spPr>
        <p:txBody>
          <a:bodyPr wrap="square">
            <a:spAutoFit/>
          </a:bodyPr>
          <a:lstStyle/>
          <a:p>
            <a:pPr algn="r"/>
            <a:r>
              <a:rPr lang="en-US" sz="1000" dirty="0" smtClean="0">
                <a:latin typeface="Helvetica" charset="0"/>
              </a:rPr>
              <a:t>Image: </a:t>
            </a:r>
            <a:r>
              <a:rPr lang="en-US" sz="1000" dirty="0" err="1" smtClean="0">
                <a:latin typeface="Helvetica" charset="0"/>
              </a:rPr>
              <a:t>Schultze</a:t>
            </a:r>
            <a:r>
              <a:rPr lang="en-US" sz="1000" dirty="0">
                <a:latin typeface="Helvetica" charset="0"/>
              </a:rPr>
              <a:t>, J. L. Teaching ‘big data’ analysis to young immunologists. </a:t>
            </a:r>
            <a:r>
              <a:rPr lang="en-US" sz="1000" i="1" dirty="0">
                <a:latin typeface="Helvetica" charset="0"/>
              </a:rPr>
              <a:t>Nature Immunology</a:t>
            </a:r>
            <a:r>
              <a:rPr lang="en-US" sz="1000" dirty="0">
                <a:latin typeface="Helvetica" charset="0"/>
              </a:rPr>
              <a:t> </a:t>
            </a:r>
            <a:r>
              <a:rPr lang="en-US" sz="1000" b="1" dirty="0">
                <a:latin typeface="Helvetica" charset="0"/>
              </a:rPr>
              <a:t>16,</a:t>
            </a:r>
            <a:r>
              <a:rPr lang="en-US" sz="1000" dirty="0">
                <a:latin typeface="Helvetica" charset="0"/>
              </a:rPr>
              <a:t> 902–905 (2015).</a:t>
            </a:r>
            <a:endParaRPr lang="en-US" sz="1000" dirty="0">
              <a:effectLst/>
              <a:latin typeface="Helvetica" charset="0"/>
            </a:endParaRPr>
          </a:p>
        </p:txBody>
      </p:sp>
    </p:spTree>
    <p:extLst>
      <p:ext uri="{BB962C8B-B14F-4D97-AF65-F5344CB8AC3E}">
        <p14:creationId xmlns:p14="http://schemas.microsoft.com/office/powerpoint/2010/main" val="1379719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Immunological Genome Project (</a:t>
            </a:r>
            <a:r>
              <a:rPr lang="en-US" dirty="0" err="1" smtClean="0"/>
              <a:t>ImmGen</a:t>
            </a:r>
            <a:r>
              <a:rPr lang="en-US" dirty="0" smtClean="0"/>
              <a:t>)</a:t>
            </a:r>
            <a:endParaRPr lang="en-US" dirty="0"/>
          </a:p>
        </p:txBody>
      </p:sp>
      <p:sp>
        <p:nvSpPr>
          <p:cNvPr id="5" name="Content Placeholder 4"/>
          <p:cNvSpPr>
            <a:spLocks noGrp="1"/>
          </p:cNvSpPr>
          <p:nvPr>
            <p:ph sz="half" idx="1"/>
          </p:nvPr>
        </p:nvSpPr>
        <p:spPr/>
        <p:txBody>
          <a:bodyPr>
            <a:normAutofit fontScale="92500" lnSpcReduction="10000"/>
          </a:bodyPr>
          <a:lstStyle/>
          <a:p>
            <a:r>
              <a:rPr lang="en-US" dirty="0"/>
              <a:t>Goal of the project is to computationally reconstruct the gene regulatory network in immune </a:t>
            </a:r>
            <a:r>
              <a:rPr lang="en-US" dirty="0" smtClean="0"/>
              <a:t>cells</a:t>
            </a:r>
            <a:endParaRPr lang="en-US" dirty="0"/>
          </a:p>
          <a:p>
            <a:r>
              <a:rPr lang="en-US" dirty="0" smtClean="0"/>
              <a:t>A </a:t>
            </a:r>
            <a:r>
              <a:rPr lang="en-US" dirty="0" smtClean="0"/>
              <a:t>gene-expression database for all characterized immune cells in the </a:t>
            </a:r>
            <a:r>
              <a:rPr lang="en-US" dirty="0" smtClean="0"/>
              <a:t>mouse</a:t>
            </a:r>
          </a:p>
          <a:p>
            <a:r>
              <a:rPr lang="en-US" dirty="0" smtClean="0"/>
              <a:t>Compendium of microarray data currently include over 250 immunologically relevant cell types, from all lymphoid organs and other tissues which are monitored by immune cells</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2346801"/>
            <a:ext cx="3886200" cy="1975485"/>
          </a:xfrm>
        </p:spPr>
      </p:pic>
      <p:sp>
        <p:nvSpPr>
          <p:cNvPr id="8" name="Rectangle 7"/>
          <p:cNvSpPr/>
          <p:nvPr/>
        </p:nvSpPr>
        <p:spPr>
          <a:xfrm>
            <a:off x="0" y="5460635"/>
            <a:ext cx="5230368" cy="254365"/>
          </a:xfrm>
          <a:prstGeom prst="rect">
            <a:avLst/>
          </a:prstGeom>
        </p:spPr>
        <p:txBody>
          <a:bodyPr wrap="square">
            <a:spAutoFit/>
          </a:bodyPr>
          <a:lstStyle/>
          <a:p>
            <a:r>
              <a:rPr lang="en-US" sz="1053" dirty="0"/>
              <a:t>http://</a:t>
            </a:r>
            <a:r>
              <a:rPr lang="en-US" sz="1053" dirty="0" err="1"/>
              <a:t>www.wikiwand.com</a:t>
            </a:r>
            <a:r>
              <a:rPr lang="en-US" sz="1053" dirty="0"/>
              <a:t>/</a:t>
            </a:r>
            <a:r>
              <a:rPr lang="en-US" sz="1053" dirty="0" err="1"/>
              <a:t>en</a:t>
            </a:r>
            <a:r>
              <a:rPr lang="en-US" sz="1053" dirty="0"/>
              <a:t>/</a:t>
            </a:r>
            <a:r>
              <a:rPr lang="en-US" sz="1053" dirty="0" err="1"/>
              <a:t>Immunological_Genome_Project</a:t>
            </a:r>
            <a:endParaRPr lang="en-US" sz="1053" dirty="0"/>
          </a:p>
        </p:txBody>
      </p:sp>
      <p:sp>
        <p:nvSpPr>
          <p:cNvPr id="2" name="Rectangle 1"/>
          <p:cNvSpPr/>
          <p:nvPr/>
        </p:nvSpPr>
        <p:spPr>
          <a:xfrm>
            <a:off x="7094721" y="5406616"/>
            <a:ext cx="2049279" cy="308418"/>
          </a:xfrm>
          <a:prstGeom prst="rect">
            <a:avLst/>
          </a:prstGeom>
        </p:spPr>
        <p:txBody>
          <a:bodyPr wrap="none">
            <a:spAutoFit/>
          </a:bodyPr>
          <a:lstStyle/>
          <a:p>
            <a:r>
              <a:rPr lang="en-US" dirty="0">
                <a:hlinkClick r:id="rId3"/>
              </a:rPr>
              <a:t>https://www.immgen.org</a:t>
            </a:r>
            <a:endParaRPr lang="en-US" dirty="0"/>
          </a:p>
        </p:txBody>
      </p:sp>
    </p:spTree>
    <p:extLst>
      <p:ext uri="{BB962C8B-B14F-4D97-AF65-F5344CB8AC3E}">
        <p14:creationId xmlns:p14="http://schemas.microsoft.com/office/powerpoint/2010/main" val="12096399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635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VDJ Server</a:t>
            </a:r>
            <a:endParaRPr lang="en-US" dirty="0"/>
          </a:p>
        </p:txBody>
      </p:sp>
      <p:sp>
        <p:nvSpPr>
          <p:cNvPr id="3" name="Content Placeholder 2"/>
          <p:cNvSpPr>
            <a:spLocks noGrp="1"/>
          </p:cNvSpPr>
          <p:nvPr>
            <p:ph sz="half" idx="1"/>
          </p:nvPr>
        </p:nvSpPr>
        <p:spPr/>
        <p:txBody>
          <a:bodyPr/>
          <a:lstStyle/>
          <a:p>
            <a:r>
              <a:rPr lang="en-US" dirty="0" smtClean="0"/>
              <a:t>A free</a:t>
            </a:r>
            <a:r>
              <a:rPr lang="en-US" dirty="0"/>
              <a:t>, scalable resource for performing immune repertoire analysis and sharing data. </a:t>
            </a:r>
            <a:endParaRPr lang="en-US" dirty="0" smtClean="0"/>
          </a:p>
          <a:p>
            <a:r>
              <a:rPr lang="en-US" dirty="0" smtClean="0"/>
              <a:t>Manage</a:t>
            </a:r>
            <a:r>
              <a:rPr lang="en-US" dirty="0"/>
              <a:t>, analyze, and archive your data through our web resource. </a:t>
            </a:r>
            <a:endParaRPr lang="en-US" dirty="0" smtClean="0"/>
          </a:p>
          <a:p>
            <a:r>
              <a:rPr lang="en-US" dirty="0" smtClean="0"/>
              <a:t>You </a:t>
            </a:r>
            <a:r>
              <a:rPr lang="en-US" dirty="0"/>
              <a:t>can also download our open source analysis software for local use</a:t>
            </a:r>
            <a:r>
              <a:rPr lang="en-US" dirty="0" smtClean="0"/>
              <a:t>.</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58062" y="1151255"/>
            <a:ext cx="3557287" cy="3997008"/>
          </a:xfrm>
        </p:spPr>
      </p:pic>
      <p:sp>
        <p:nvSpPr>
          <p:cNvPr id="7" name="Rectangle 6"/>
          <p:cNvSpPr/>
          <p:nvPr/>
        </p:nvSpPr>
        <p:spPr>
          <a:xfrm>
            <a:off x="5971111" y="5355212"/>
            <a:ext cx="1531188" cy="276999"/>
          </a:xfrm>
          <a:prstGeom prst="rect">
            <a:avLst/>
          </a:prstGeom>
        </p:spPr>
        <p:txBody>
          <a:bodyPr wrap="none">
            <a:spAutoFit/>
          </a:bodyPr>
          <a:lstStyle/>
          <a:p>
            <a:pPr algn="ctr"/>
            <a:r>
              <a:rPr lang="en-US" sz="1200"/>
              <a:t>https://</a:t>
            </a:r>
            <a:r>
              <a:rPr lang="en-US" sz="1200" dirty="0" err="1"/>
              <a:t>vdjserver.org</a:t>
            </a:r>
            <a:r>
              <a:rPr lang="en-US" sz="1200" dirty="0"/>
              <a:t>/</a:t>
            </a:r>
          </a:p>
        </p:txBody>
      </p:sp>
    </p:spTree>
    <p:extLst>
      <p:ext uri="{BB962C8B-B14F-4D97-AF65-F5344CB8AC3E}">
        <p14:creationId xmlns:p14="http://schemas.microsoft.com/office/powerpoint/2010/main" val="11407147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5934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 (</a:t>
            </a:r>
            <a:r>
              <a:rPr lang="en-US" dirty="0" smtClean="0"/>
              <a:t>Software) Repositories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053609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OmicsTools</a:t>
            </a:r>
            <a:endParaRPr lang="en-US" dirty="0"/>
          </a:p>
        </p:txBody>
      </p:sp>
      <p:sp>
        <p:nvSpPr>
          <p:cNvPr id="2" name="Content Placeholder 1"/>
          <p:cNvSpPr>
            <a:spLocks noGrp="1"/>
          </p:cNvSpPr>
          <p:nvPr>
            <p:ph sz="half" idx="1"/>
          </p:nvPr>
        </p:nvSpPr>
        <p:spPr/>
        <p:txBody>
          <a:bodyPr>
            <a:normAutofit/>
          </a:bodyPr>
          <a:lstStyle/>
          <a:p>
            <a:r>
              <a:rPr lang="en-US" dirty="0"/>
              <a:t>Your home for biological data analysis</a:t>
            </a:r>
          </a:p>
          <a:p>
            <a:r>
              <a:rPr lang="en-US" dirty="0"/>
              <a:t>Find, discuss and share bioinformatics tools</a:t>
            </a:r>
          </a:p>
          <a:p>
            <a:r>
              <a:rPr lang="en-US" dirty="0" smtClean="0"/>
              <a:t>19,051 Software And Databases </a:t>
            </a:r>
          </a:p>
          <a:p>
            <a:r>
              <a:rPr lang="en-US" dirty="0" smtClean="0"/>
              <a:t>1,255 Categories</a:t>
            </a:r>
          </a:p>
          <a:p>
            <a:r>
              <a:rPr lang="en-US" dirty="0" smtClean="0"/>
              <a:t>Browse By </a:t>
            </a:r>
          </a:p>
          <a:p>
            <a:pPr lvl="1"/>
            <a:r>
              <a:rPr lang="en-US" dirty="0" err="1"/>
              <a:t>Omic</a:t>
            </a:r>
            <a:r>
              <a:rPr lang="en-US" dirty="0"/>
              <a:t> </a:t>
            </a:r>
            <a:r>
              <a:rPr lang="en-US" dirty="0" smtClean="0"/>
              <a:t>Technologies</a:t>
            </a:r>
          </a:p>
          <a:p>
            <a:pPr lvl="1"/>
            <a:r>
              <a:rPr lang="en-US" dirty="0" err="1" smtClean="0"/>
              <a:t>Omic</a:t>
            </a:r>
            <a:r>
              <a:rPr lang="en-US" dirty="0" smtClean="0"/>
              <a:t> Interpretation</a:t>
            </a:r>
          </a:p>
          <a:p>
            <a:pPr lvl="1"/>
            <a:r>
              <a:rPr lang="en-US" dirty="0" err="1" smtClean="0"/>
              <a:t>Omic</a:t>
            </a:r>
            <a:r>
              <a:rPr lang="en-US" dirty="0" smtClean="0"/>
              <a:t> Topics</a:t>
            </a:r>
          </a:p>
          <a:p>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58607"/>
          <a:stretch/>
        </p:blipFill>
        <p:spPr>
          <a:xfrm>
            <a:off x="5338858" y="1419600"/>
            <a:ext cx="2847720" cy="3727869"/>
          </a:xfrm>
        </p:spPr>
      </p:pic>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3709" t="19771" r="14440" b="77035"/>
          <a:stretch/>
        </p:blipFill>
        <p:spPr>
          <a:xfrm>
            <a:off x="5379376" y="4824251"/>
            <a:ext cx="2766683" cy="667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22779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OmicsTools</a:t>
            </a:r>
            <a:endParaRPr lang="en-US" dirty="0"/>
          </a:p>
        </p:txBody>
      </p:sp>
      <p:sp>
        <p:nvSpPr>
          <p:cNvPr id="2" name="Content Placeholder 1"/>
          <p:cNvSpPr>
            <a:spLocks noGrp="1"/>
          </p:cNvSpPr>
          <p:nvPr>
            <p:ph sz="half" idx="1"/>
          </p:nvPr>
        </p:nvSpPr>
        <p:spPr/>
        <p:txBody>
          <a:bodyPr>
            <a:normAutofit/>
          </a:bodyPr>
          <a:lstStyle/>
          <a:p>
            <a:r>
              <a:rPr lang="en-US" dirty="0" err="1" smtClean="0"/>
              <a:t>Omic</a:t>
            </a:r>
            <a:r>
              <a:rPr lang="en-US" dirty="0" smtClean="0"/>
              <a:t> Technologies</a:t>
            </a:r>
          </a:p>
          <a:p>
            <a:pPr lvl="1"/>
            <a:r>
              <a:rPr lang="en-US" dirty="0"/>
              <a:t>Flow </a:t>
            </a:r>
            <a:r>
              <a:rPr lang="en-US" dirty="0" smtClean="0"/>
              <a:t>cytometry (81 tools)</a:t>
            </a:r>
          </a:p>
          <a:p>
            <a:pPr lvl="1"/>
            <a:r>
              <a:rPr lang="en-US" dirty="0" smtClean="0"/>
              <a:t>Mass cytometry (15 tools)</a:t>
            </a:r>
          </a:p>
          <a:p>
            <a:r>
              <a:rPr lang="en-US" dirty="0" err="1" smtClean="0"/>
              <a:t>Omic</a:t>
            </a:r>
            <a:r>
              <a:rPr lang="en-US" dirty="0" smtClean="0"/>
              <a:t> Interpretation</a:t>
            </a:r>
          </a:p>
          <a:p>
            <a:r>
              <a:rPr lang="en-US" dirty="0" err="1" smtClean="0"/>
              <a:t>Omic</a:t>
            </a:r>
            <a:r>
              <a:rPr lang="en-US" dirty="0" smtClean="0"/>
              <a:t> Topics</a:t>
            </a:r>
          </a:p>
          <a:p>
            <a:pPr lvl="1"/>
            <a:r>
              <a:rPr lang="en-US" dirty="0" smtClean="0"/>
              <a:t>Immunology</a:t>
            </a:r>
          </a:p>
          <a:p>
            <a:pPr lvl="2"/>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58607"/>
          <a:stretch/>
        </p:blipFill>
        <p:spPr>
          <a:xfrm>
            <a:off x="5338858" y="989214"/>
            <a:ext cx="3176492" cy="4158255"/>
          </a:xfrm>
        </p:spPr>
      </p:pic>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3709" t="19771" r="14440" b="77035"/>
          <a:stretch/>
        </p:blipFill>
        <p:spPr>
          <a:xfrm>
            <a:off x="5379376" y="4824251"/>
            <a:ext cx="2766683" cy="667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38430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017931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Labworm</a:t>
            </a:r>
            <a:endParaRPr lang="en-US" dirty="0"/>
          </a:p>
        </p:txBody>
      </p:sp>
      <p:sp>
        <p:nvSpPr>
          <p:cNvPr id="2" name="Content Placeholder 1"/>
          <p:cNvSpPr>
            <a:spLocks noGrp="1"/>
          </p:cNvSpPr>
          <p:nvPr>
            <p:ph sz="half" idx="1"/>
          </p:nvPr>
        </p:nvSpPr>
        <p:spPr/>
        <p:txBody>
          <a:bodyPr>
            <a:normAutofit fontScale="85000" lnSpcReduction="20000"/>
          </a:bodyPr>
          <a:lstStyle/>
          <a:p>
            <a:r>
              <a:rPr lang="en-US" dirty="0"/>
              <a:t>Search and discover the best online tools to assist you in your </a:t>
            </a:r>
            <a:r>
              <a:rPr lang="en-US" dirty="0" smtClean="0"/>
              <a:t>research</a:t>
            </a:r>
          </a:p>
          <a:p>
            <a:pPr lvl="1"/>
            <a:r>
              <a:rPr lang="en-US" dirty="0" smtClean="0"/>
              <a:t>The </a:t>
            </a:r>
            <a:r>
              <a:rPr lang="en-US" dirty="0"/>
              <a:t>scientist's </a:t>
            </a:r>
            <a:r>
              <a:rPr lang="en-US" dirty="0" smtClean="0"/>
              <a:t>toolbox</a:t>
            </a:r>
          </a:p>
          <a:p>
            <a:pPr lvl="2"/>
            <a:r>
              <a:rPr lang="en-US" dirty="0" smtClean="0"/>
              <a:t>Research </a:t>
            </a:r>
            <a:r>
              <a:rPr lang="en-US" dirty="0"/>
              <a:t>&amp; </a:t>
            </a:r>
            <a:r>
              <a:rPr lang="en-US" dirty="0" smtClean="0"/>
              <a:t>productivity</a:t>
            </a:r>
          </a:p>
          <a:p>
            <a:pPr lvl="2"/>
            <a:r>
              <a:rPr lang="en-US" dirty="0" smtClean="0"/>
              <a:t>Get </a:t>
            </a:r>
            <a:r>
              <a:rPr lang="en-US" dirty="0"/>
              <a:t>help for bench </a:t>
            </a:r>
            <a:r>
              <a:rPr lang="en-US" dirty="0" smtClean="0"/>
              <a:t>work</a:t>
            </a:r>
          </a:p>
          <a:p>
            <a:pPr lvl="2"/>
            <a:r>
              <a:rPr lang="en-US" dirty="0" smtClean="0"/>
              <a:t>Read </a:t>
            </a:r>
            <a:r>
              <a:rPr lang="en-US" dirty="0"/>
              <a:t>and write </a:t>
            </a:r>
            <a:r>
              <a:rPr lang="en-US" dirty="0" smtClean="0"/>
              <a:t>science</a:t>
            </a:r>
          </a:p>
          <a:p>
            <a:pPr lvl="2"/>
            <a:r>
              <a:rPr lang="en-US" dirty="0" smtClean="0"/>
              <a:t>Search </a:t>
            </a:r>
            <a:r>
              <a:rPr lang="en-US" dirty="0"/>
              <a:t>materials and </a:t>
            </a:r>
            <a:r>
              <a:rPr lang="en-US" dirty="0" smtClean="0"/>
              <a:t>services</a:t>
            </a:r>
          </a:p>
          <a:p>
            <a:pPr lvl="2"/>
            <a:r>
              <a:rPr lang="en-US" dirty="0" smtClean="0"/>
              <a:t>The </a:t>
            </a:r>
            <a:r>
              <a:rPr lang="en-US" dirty="0"/>
              <a:t>developer's </a:t>
            </a:r>
            <a:r>
              <a:rPr lang="en-US" dirty="0" smtClean="0"/>
              <a:t>toolbox</a:t>
            </a:r>
          </a:p>
          <a:p>
            <a:pPr lvl="2"/>
            <a:r>
              <a:rPr lang="en-US" dirty="0" smtClean="0"/>
              <a:t>Be </a:t>
            </a:r>
            <a:r>
              <a:rPr lang="en-US" dirty="0"/>
              <a:t>a part of the </a:t>
            </a:r>
            <a:r>
              <a:rPr lang="en-US" dirty="0" smtClean="0"/>
              <a:t>community</a:t>
            </a:r>
          </a:p>
          <a:p>
            <a:pPr lvl="1"/>
            <a:r>
              <a:rPr lang="en-US" dirty="0" smtClean="0"/>
              <a:t>Databases </a:t>
            </a:r>
            <a:r>
              <a:rPr lang="en-US" dirty="0"/>
              <a:t>&amp; </a:t>
            </a:r>
            <a:r>
              <a:rPr lang="en-US" dirty="0" err="1"/>
              <a:t>Bioinformatic</a:t>
            </a:r>
            <a:r>
              <a:rPr lang="en-US" dirty="0"/>
              <a:t> </a:t>
            </a:r>
            <a:r>
              <a:rPr lang="en-US" dirty="0" smtClean="0"/>
              <a:t>tools</a:t>
            </a:r>
          </a:p>
          <a:p>
            <a:pPr lvl="2"/>
            <a:r>
              <a:rPr lang="en-US" dirty="0" smtClean="0"/>
              <a:t>Data </a:t>
            </a:r>
            <a:r>
              <a:rPr lang="en-US" dirty="0"/>
              <a:t>&amp; Tools by research </a:t>
            </a:r>
            <a:r>
              <a:rPr lang="en-US" dirty="0" smtClean="0"/>
              <a:t>field</a:t>
            </a:r>
          </a:p>
          <a:p>
            <a:pPr lvl="2"/>
            <a:r>
              <a:rPr lang="en-US" dirty="0" smtClean="0"/>
              <a:t>Data </a:t>
            </a:r>
            <a:r>
              <a:rPr lang="en-US" dirty="0"/>
              <a:t>&amp; Tools by model </a:t>
            </a:r>
            <a:r>
              <a:rPr lang="en-US" dirty="0" smtClean="0"/>
              <a:t>organism</a:t>
            </a:r>
          </a:p>
          <a:p>
            <a:pPr lvl="2"/>
            <a:r>
              <a:rPr lang="en-US" dirty="0" smtClean="0"/>
              <a:t>Health </a:t>
            </a:r>
            <a:r>
              <a:rPr lang="en-US" dirty="0"/>
              <a:t>&amp; Disease related </a:t>
            </a:r>
            <a:r>
              <a:rPr lang="en-US" dirty="0" smtClean="0"/>
              <a:t>data</a:t>
            </a:r>
          </a:p>
          <a:p>
            <a:pPr lvl="2"/>
            <a:r>
              <a:rPr lang="en-US" dirty="0" smtClean="0"/>
              <a:t>Genomics </a:t>
            </a:r>
            <a:r>
              <a:rPr lang="en-US" dirty="0"/>
              <a:t>&amp; </a:t>
            </a:r>
            <a:r>
              <a:rPr lang="en-US" dirty="0" smtClean="0"/>
              <a:t>Transcriptomics</a:t>
            </a:r>
          </a:p>
          <a:p>
            <a:pPr lvl="2"/>
            <a:r>
              <a:rPr lang="en-US" dirty="0" smtClean="0"/>
              <a:t>RNA </a:t>
            </a:r>
            <a:r>
              <a:rPr lang="en-US" dirty="0"/>
              <a:t>&amp; </a:t>
            </a:r>
            <a:r>
              <a:rPr lang="en-US" dirty="0" smtClean="0"/>
              <a:t>DNA</a:t>
            </a:r>
          </a:p>
          <a:p>
            <a:pPr lvl="2"/>
            <a:r>
              <a:rPr lang="en-US" dirty="0" smtClean="0"/>
              <a:t>Proteomics </a:t>
            </a:r>
            <a:r>
              <a:rPr lang="en-US" dirty="0"/>
              <a:t>&amp; </a:t>
            </a:r>
            <a:r>
              <a:rPr lang="en-US" dirty="0" smtClean="0"/>
              <a:t>Metabolomics</a:t>
            </a:r>
          </a:p>
          <a:p>
            <a:pPr lvl="2"/>
            <a:r>
              <a:rPr lang="en-US" dirty="0" smtClean="0"/>
              <a:t>Protein </a:t>
            </a:r>
            <a:r>
              <a:rPr lang="en-US" dirty="0"/>
              <a:t>&amp; </a:t>
            </a:r>
            <a:r>
              <a:rPr lang="en-US" dirty="0" smtClean="0"/>
              <a:t>Peptide</a:t>
            </a:r>
          </a:p>
          <a:p>
            <a:pPr lvl="2"/>
            <a:r>
              <a:rPr lang="en-US" dirty="0" smtClean="0"/>
              <a:t>Text </a:t>
            </a:r>
            <a:r>
              <a:rPr lang="en-US" dirty="0"/>
              <a:t>mining &amp; </a:t>
            </a:r>
            <a:r>
              <a:rPr lang="en-US" dirty="0" smtClean="0"/>
              <a:t>Statistics</a:t>
            </a:r>
          </a:p>
        </p:txBody>
      </p:sp>
      <p:pic>
        <p:nvPicPr>
          <p:cNvPr id="9"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71658"/>
          <a:stretch/>
        </p:blipFill>
        <p:spPr>
          <a:xfrm>
            <a:off x="4674685" y="1218608"/>
            <a:ext cx="3840665" cy="4231605"/>
          </a:xfrm>
          <a:prstGeom prst="rect">
            <a:avLst/>
          </a:prstGeom>
        </p:spPr>
      </p:pic>
    </p:spTree>
    <p:extLst>
      <p:ext uri="{BB962C8B-B14F-4D97-AF65-F5344CB8AC3E}">
        <p14:creationId xmlns:p14="http://schemas.microsoft.com/office/powerpoint/2010/main" val="7310563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Labworm</a:t>
            </a:r>
            <a:r>
              <a:rPr lang="en-US" dirty="0" smtClean="0"/>
              <a:t> - Immunology</a:t>
            </a:r>
            <a:endParaRPr lang="en-US" dirty="0"/>
          </a:p>
        </p:txBody>
      </p:sp>
      <p:sp>
        <p:nvSpPr>
          <p:cNvPr id="2" name="Content Placeholder 1"/>
          <p:cNvSpPr>
            <a:spLocks noGrp="1"/>
          </p:cNvSpPr>
          <p:nvPr>
            <p:ph sz="half" idx="1"/>
          </p:nvPr>
        </p:nvSpPr>
        <p:spPr/>
        <p:txBody>
          <a:bodyPr>
            <a:normAutofit fontScale="92500" lnSpcReduction="10000"/>
          </a:bodyPr>
          <a:lstStyle/>
          <a:p>
            <a:r>
              <a:rPr lang="en-US" dirty="0" smtClean="0"/>
              <a:t>Collections</a:t>
            </a:r>
          </a:p>
          <a:p>
            <a:pPr lvl="1"/>
            <a:r>
              <a:rPr lang="en-US" dirty="0" smtClean="0"/>
              <a:t>Immunological Tools</a:t>
            </a:r>
          </a:p>
          <a:p>
            <a:pPr lvl="2"/>
            <a:r>
              <a:rPr lang="en-US" dirty="0" smtClean="0"/>
              <a:t>Margaret Jordan	</a:t>
            </a:r>
          </a:p>
          <a:p>
            <a:pPr lvl="1"/>
            <a:r>
              <a:rPr lang="en-US" dirty="0" smtClean="0"/>
              <a:t>Tools</a:t>
            </a:r>
          </a:p>
          <a:p>
            <a:pPr lvl="2"/>
            <a:r>
              <a:rPr lang="en-US" dirty="0" smtClean="0"/>
              <a:t>IMGT</a:t>
            </a:r>
          </a:p>
          <a:p>
            <a:pPr lvl="2"/>
            <a:r>
              <a:rPr lang="en-US" dirty="0" smtClean="0"/>
              <a:t>IMGT/HLA</a:t>
            </a:r>
          </a:p>
          <a:p>
            <a:pPr lvl="2"/>
            <a:r>
              <a:rPr lang="en-US" dirty="0" err="1" smtClean="0"/>
              <a:t>Immgene</a:t>
            </a:r>
            <a:endParaRPr lang="en-US" dirty="0" smtClean="0"/>
          </a:p>
          <a:p>
            <a:pPr lvl="2"/>
            <a:r>
              <a:rPr lang="en-US" dirty="0" smtClean="0"/>
              <a:t>Immune </a:t>
            </a:r>
            <a:r>
              <a:rPr lang="en-US" dirty="0"/>
              <a:t>Epitope Database	</a:t>
            </a:r>
            <a:endParaRPr lang="en-US" dirty="0" smtClean="0"/>
          </a:p>
          <a:p>
            <a:pPr lvl="2"/>
            <a:r>
              <a:rPr lang="en-US" dirty="0" err="1" smtClean="0"/>
              <a:t>Kabat</a:t>
            </a:r>
            <a:r>
              <a:rPr lang="en-US" dirty="0" smtClean="0"/>
              <a:t> Database</a:t>
            </a:r>
          </a:p>
          <a:p>
            <a:pPr lvl="2"/>
            <a:r>
              <a:rPr lang="en-US" dirty="0" err="1" smtClean="0"/>
              <a:t>Immuno</a:t>
            </a:r>
            <a:r>
              <a:rPr lang="en-US" dirty="0" smtClean="0"/>
              <a:t> </a:t>
            </a:r>
            <a:r>
              <a:rPr lang="en-US" dirty="0"/>
              <a:t>Polymorphism Database	</a:t>
            </a:r>
            <a:endParaRPr lang="en-US" dirty="0" smtClean="0"/>
          </a:p>
          <a:p>
            <a:pPr lvl="2"/>
            <a:r>
              <a:rPr lang="en-US" dirty="0" err="1" smtClean="0"/>
              <a:t>InnateDB</a:t>
            </a:r>
            <a:endParaRPr lang="en-US" dirty="0" smtClean="0"/>
          </a:p>
          <a:p>
            <a:pPr lvl="2"/>
            <a:r>
              <a:rPr lang="en-US" dirty="0" err="1" smtClean="0"/>
              <a:t>Bcepred</a:t>
            </a:r>
            <a:endParaRPr lang="en-US" dirty="0" smtClean="0"/>
          </a:p>
          <a:p>
            <a:pPr lvl="2"/>
            <a:r>
              <a:rPr lang="en-US" dirty="0" smtClean="0"/>
              <a:t>INTERFEROME</a:t>
            </a:r>
          </a:p>
          <a:p>
            <a:pPr lvl="2"/>
            <a:r>
              <a:rPr lang="en-US" dirty="0" err="1" smtClean="0"/>
              <a:t>ABCpred</a:t>
            </a:r>
            <a:endParaRPr lang="en-US" dirty="0" smtClean="0"/>
          </a:p>
          <a:p>
            <a:pPr lvl="2"/>
            <a:r>
              <a:rPr lang="en-US" dirty="0" smtClean="0"/>
              <a:t>Antigenic</a:t>
            </a:r>
          </a:p>
        </p:txBody>
      </p:sp>
      <p:pic>
        <p:nvPicPr>
          <p:cNvPr id="9" name="Content Placeholder 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71658"/>
          <a:stretch/>
        </p:blipFill>
        <p:spPr>
          <a:xfrm>
            <a:off x="4674685" y="1218608"/>
            <a:ext cx="3840665" cy="4231605"/>
          </a:xfrm>
          <a:prstGeom prst="rect">
            <a:avLst/>
          </a:prstGeom>
        </p:spPr>
      </p:pic>
      <p:sp>
        <p:nvSpPr>
          <p:cNvPr id="3" name="Rectangle 2"/>
          <p:cNvSpPr/>
          <p:nvPr/>
        </p:nvSpPr>
        <p:spPr>
          <a:xfrm>
            <a:off x="22768" y="5450213"/>
            <a:ext cx="4572000" cy="246221"/>
          </a:xfrm>
          <a:prstGeom prst="rect">
            <a:avLst/>
          </a:prstGeom>
        </p:spPr>
        <p:txBody>
          <a:bodyPr>
            <a:spAutoFit/>
          </a:bodyPr>
          <a:lstStyle/>
          <a:p>
            <a:r>
              <a:rPr lang="en-US" sz="1000" dirty="0"/>
              <a:t>https://</a:t>
            </a:r>
            <a:r>
              <a:rPr lang="en-US" sz="1000" dirty="0" err="1"/>
              <a:t>labworm.com</a:t>
            </a:r>
            <a:r>
              <a:rPr lang="en-US" sz="1000" dirty="0"/>
              <a:t>/collection/</a:t>
            </a:r>
            <a:r>
              <a:rPr lang="en-US" sz="1000" dirty="0" err="1"/>
              <a:t>Margaret.Jordan</a:t>
            </a:r>
            <a:r>
              <a:rPr lang="en-US" sz="1000" dirty="0"/>
              <a:t>/immunological-tools</a:t>
            </a:r>
          </a:p>
        </p:txBody>
      </p:sp>
    </p:spTree>
    <p:extLst>
      <p:ext uri="{BB962C8B-B14F-4D97-AF65-F5344CB8AC3E}">
        <p14:creationId xmlns:p14="http://schemas.microsoft.com/office/powerpoint/2010/main" val="610463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Immunological Data</a:t>
            </a:r>
            <a:endParaRPr lang="en-US" dirty="0"/>
          </a:p>
        </p:txBody>
      </p:sp>
      <p:pic>
        <p:nvPicPr>
          <p:cNvPr id="10" name="Content Placeholder 4"/>
          <p:cNvPicPr>
            <a:picLocks noGrp="1" noChangeAspect="1"/>
          </p:cNvPicPr>
          <p:nvPr>
            <p:ph idx="1"/>
          </p:nvPr>
        </p:nvPicPr>
        <p:blipFill>
          <a:blip r:embed="rId2"/>
          <a:stretch>
            <a:fillRect/>
          </a:stretch>
        </p:blipFill>
        <p:spPr>
          <a:xfrm>
            <a:off x="1936227" y="1266104"/>
            <a:ext cx="5271546" cy="4045605"/>
          </a:xfrm>
          <a:prstGeom prst="rect">
            <a:avLst/>
          </a:prstGeom>
        </p:spPr>
      </p:pic>
      <p:sp>
        <p:nvSpPr>
          <p:cNvPr id="11" name="Rectangle 10"/>
          <p:cNvSpPr/>
          <p:nvPr/>
        </p:nvSpPr>
        <p:spPr>
          <a:xfrm>
            <a:off x="0" y="5458779"/>
            <a:ext cx="9144000" cy="246221"/>
          </a:xfrm>
          <a:prstGeom prst="rect">
            <a:avLst/>
          </a:prstGeom>
        </p:spPr>
        <p:txBody>
          <a:bodyPr wrap="square">
            <a:spAutoFit/>
          </a:bodyPr>
          <a:lstStyle/>
          <a:p>
            <a:pPr algn="r"/>
            <a:r>
              <a:rPr lang="en-US" sz="1000" dirty="0" smtClean="0">
                <a:latin typeface="Helvetica" charset="0"/>
              </a:rPr>
              <a:t>Image: </a:t>
            </a:r>
            <a:r>
              <a:rPr lang="en-US" sz="1000" dirty="0" err="1" smtClean="0">
                <a:latin typeface="Helvetica" charset="0"/>
              </a:rPr>
              <a:t>Schultze</a:t>
            </a:r>
            <a:r>
              <a:rPr lang="en-US" sz="1000" dirty="0">
                <a:latin typeface="Helvetica" charset="0"/>
              </a:rPr>
              <a:t>, J. L. Teaching ‘big data’ analysis to young immunologists. </a:t>
            </a:r>
            <a:r>
              <a:rPr lang="en-US" sz="1000" i="1" dirty="0">
                <a:latin typeface="Helvetica" charset="0"/>
              </a:rPr>
              <a:t>Nature Immunology</a:t>
            </a:r>
            <a:r>
              <a:rPr lang="en-US" sz="1000" dirty="0">
                <a:latin typeface="Helvetica" charset="0"/>
              </a:rPr>
              <a:t> </a:t>
            </a:r>
            <a:r>
              <a:rPr lang="en-US" sz="1000" b="1" dirty="0">
                <a:latin typeface="Helvetica" charset="0"/>
              </a:rPr>
              <a:t>16,</a:t>
            </a:r>
            <a:r>
              <a:rPr lang="en-US" sz="1000" dirty="0">
                <a:latin typeface="Helvetica" charset="0"/>
              </a:rPr>
              <a:t> 902–905 (2015).</a:t>
            </a:r>
            <a:endParaRPr lang="en-US" sz="1000" dirty="0">
              <a:effectLst/>
              <a:latin typeface="Helvetica" charset="0"/>
            </a:endParaRPr>
          </a:p>
        </p:txBody>
      </p:sp>
    </p:spTree>
    <p:extLst>
      <p:ext uri="{BB962C8B-B14F-4D97-AF65-F5344CB8AC3E}">
        <p14:creationId xmlns:p14="http://schemas.microsoft.com/office/powerpoint/2010/main" val="10032348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8742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5" name="Content Placeholder 4"/>
          <p:cNvSpPr>
            <a:spLocks noGrp="1"/>
          </p:cNvSpPr>
          <p:nvPr>
            <p:ph sz="half" idx="1"/>
          </p:nvPr>
        </p:nvSpPr>
        <p:spPr/>
        <p:txBody>
          <a:bodyPr/>
          <a:lstStyle/>
          <a:p>
            <a:r>
              <a:rPr lang="en-US" dirty="0"/>
              <a:t>GitHub is a development platform inspired by the way you work. From </a:t>
            </a:r>
            <a:r>
              <a:rPr lang="en-US" dirty="0">
                <a:hlinkClick r:id="rId2"/>
              </a:rPr>
              <a:t>open source</a:t>
            </a:r>
            <a:r>
              <a:rPr lang="en-US" dirty="0"/>
              <a:t> to </a:t>
            </a:r>
            <a:r>
              <a:rPr lang="en-US" dirty="0">
                <a:hlinkClick r:id="rId3"/>
              </a:rPr>
              <a:t>business</a:t>
            </a:r>
            <a:r>
              <a:rPr lang="en-US" dirty="0"/>
              <a:t>, you </a:t>
            </a:r>
            <a:r>
              <a:rPr lang="en-US" dirty="0" smtClean="0"/>
              <a:t>can</a:t>
            </a:r>
            <a:r>
              <a:rPr lang="is-IS" dirty="0" smtClean="0"/>
              <a:t>…</a:t>
            </a:r>
            <a:endParaRPr lang="en-US" dirty="0" smtClean="0"/>
          </a:p>
          <a:p>
            <a:r>
              <a:rPr lang="en-US" dirty="0" smtClean="0"/>
              <a:t>host </a:t>
            </a:r>
            <a:r>
              <a:rPr lang="en-US" dirty="0"/>
              <a:t>and review </a:t>
            </a:r>
            <a:r>
              <a:rPr lang="en-US" dirty="0" smtClean="0"/>
              <a:t>code</a:t>
            </a:r>
          </a:p>
          <a:p>
            <a:r>
              <a:rPr lang="en-US" dirty="0" smtClean="0"/>
              <a:t>manage projects</a:t>
            </a:r>
          </a:p>
          <a:p>
            <a:r>
              <a:rPr lang="en-US" dirty="0" smtClean="0"/>
              <a:t>build </a:t>
            </a:r>
            <a:r>
              <a:rPr lang="en-US" dirty="0"/>
              <a:t>software alongside millions of other developers.</a:t>
            </a:r>
            <a:endParaRPr lang="en-US" dirty="0"/>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629150" y="1535827"/>
            <a:ext cx="3886200" cy="3597433"/>
          </a:xfrm>
        </p:spPr>
      </p:pic>
    </p:spTree>
    <p:extLst>
      <p:ext uri="{BB962C8B-B14F-4D97-AF65-F5344CB8AC3E}">
        <p14:creationId xmlns:p14="http://schemas.microsoft.com/office/powerpoint/2010/main" val="1603587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7836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Bioconductor</a:t>
            </a:r>
            <a:endParaRPr lang="en-US" dirty="0"/>
          </a:p>
        </p:txBody>
      </p:sp>
      <p:sp>
        <p:nvSpPr>
          <p:cNvPr id="5" name="Content Placeholder 4"/>
          <p:cNvSpPr>
            <a:spLocks noGrp="1"/>
          </p:cNvSpPr>
          <p:nvPr>
            <p:ph sz="half" idx="1"/>
          </p:nvPr>
        </p:nvSpPr>
        <p:spPr/>
        <p:txBody>
          <a:bodyPr>
            <a:normAutofit lnSpcReduction="10000"/>
          </a:bodyPr>
          <a:lstStyle/>
          <a:p>
            <a:r>
              <a:rPr lang="en-US" dirty="0"/>
              <a:t>Bioconductor provides tools for the analysis and comprehension of high-throughput genomic data. </a:t>
            </a:r>
            <a:endParaRPr lang="en-US" dirty="0" smtClean="0"/>
          </a:p>
          <a:p>
            <a:r>
              <a:rPr lang="en-US" dirty="0" smtClean="0"/>
              <a:t>Bioconductor </a:t>
            </a:r>
            <a:r>
              <a:rPr lang="en-US" dirty="0"/>
              <a:t>uses the R statistical programming language, and is open source and open development. </a:t>
            </a:r>
            <a:endParaRPr lang="en-US" dirty="0" smtClean="0"/>
          </a:p>
          <a:p>
            <a:r>
              <a:rPr lang="en-US" dirty="0" smtClean="0"/>
              <a:t>It </a:t>
            </a:r>
            <a:r>
              <a:rPr lang="en-US" dirty="0"/>
              <a:t>has two releases each year, </a:t>
            </a:r>
            <a:r>
              <a:rPr lang="en-US" dirty="0">
                <a:hlinkClick r:id="rId2"/>
              </a:rPr>
              <a:t>1383 software packages</a:t>
            </a:r>
            <a:r>
              <a:rPr lang="en-US" dirty="0"/>
              <a:t>, and an active user community</a:t>
            </a:r>
            <a:r>
              <a:rPr lang="en-US" dirty="0" smtClean="0"/>
              <a:t>.</a:t>
            </a:r>
            <a:r>
              <a:rPr lang="en-US" dirty="0"/>
              <a:t/>
            </a:r>
            <a:br>
              <a:rPr lang="en-US" dirty="0"/>
            </a:b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94691" y="1535827"/>
            <a:ext cx="3355118" cy="3597433"/>
          </a:xfrm>
        </p:spPr>
      </p:pic>
    </p:spTree>
    <p:extLst>
      <p:ext uri="{BB962C8B-B14F-4D97-AF65-F5344CB8AC3E}">
        <p14:creationId xmlns:p14="http://schemas.microsoft.com/office/powerpoint/2010/main" val="217848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669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Reproducible Research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9322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Becoming a Reproducible Scientist</a:t>
            </a:r>
            <a:r>
              <a:rPr lang="is-IS" dirty="0" smtClean="0"/>
              <a:t>…</a:t>
            </a:r>
            <a:endParaRPr lang="en-US" dirty="0"/>
          </a:p>
        </p:txBody>
      </p:sp>
      <p:sp>
        <p:nvSpPr>
          <p:cNvPr id="5" name="Content Placeholder 4"/>
          <p:cNvSpPr>
            <a:spLocks noGrp="1"/>
          </p:cNvSpPr>
          <p:nvPr>
            <p:ph idx="1"/>
          </p:nvPr>
        </p:nvSpPr>
        <p:spPr/>
        <p:txBody>
          <a:bodyPr/>
          <a:lstStyle/>
          <a:p>
            <a:r>
              <a:rPr lang="en-US" dirty="0" smtClean="0"/>
              <a:t>Remember – take it one step at a time</a:t>
            </a:r>
          </a:p>
          <a:p>
            <a:endParaRPr lang="en-US" dirty="0"/>
          </a:p>
          <a:p>
            <a:pPr lvl="1"/>
            <a:r>
              <a:rPr lang="en-US" dirty="0" smtClean="0"/>
              <a:t>Good – Document where you get your data, the steps you use to produce your analysis</a:t>
            </a:r>
          </a:p>
          <a:p>
            <a:pPr lvl="1"/>
            <a:endParaRPr lang="en-US" dirty="0"/>
          </a:p>
          <a:p>
            <a:pPr lvl="1"/>
            <a:r>
              <a:rPr lang="en-US" dirty="0" smtClean="0"/>
              <a:t>Better – Script your analysis</a:t>
            </a:r>
          </a:p>
          <a:p>
            <a:pPr lvl="1"/>
            <a:endParaRPr lang="en-US" dirty="0"/>
          </a:p>
          <a:p>
            <a:pPr lvl="1"/>
            <a:r>
              <a:rPr lang="en-US" dirty="0" smtClean="0"/>
              <a:t>Best – Scripts your analysis, upload your scripts to GitHub, contribute well document data to a data repository</a:t>
            </a:r>
            <a:endParaRPr lang="en-US" dirty="0"/>
          </a:p>
        </p:txBody>
      </p:sp>
    </p:spTree>
    <p:extLst>
      <p:ext uri="{BB962C8B-B14F-4D97-AF65-F5344CB8AC3E}">
        <p14:creationId xmlns:p14="http://schemas.microsoft.com/office/powerpoint/2010/main" val="1625043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6479451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lnSpcReduction="10000"/>
          </a:bodyPr>
          <a:lstStyle/>
          <a:p>
            <a:r>
              <a:rPr lang="en-US" dirty="0" smtClean="0"/>
              <a:t>Big </a:t>
            </a:r>
            <a:r>
              <a:rPr lang="en-US" dirty="0" smtClean="0"/>
              <a:t>Data 2 Knowledge (BD2K) Lecture series</a:t>
            </a:r>
          </a:p>
          <a:p>
            <a:pPr lvl="1"/>
            <a:r>
              <a:rPr lang="en-US" dirty="0">
                <a:hlinkClick r:id="rId2"/>
              </a:rPr>
              <a:t>https://</a:t>
            </a:r>
            <a:r>
              <a:rPr lang="en-US" dirty="0" smtClean="0">
                <a:hlinkClick r:id="rId2"/>
              </a:rPr>
              <a:t>bigdatau.ini.usc.edu/data-science-seminars</a:t>
            </a:r>
            <a:endParaRPr lang="en-US" dirty="0" smtClean="0"/>
          </a:p>
          <a:p>
            <a:r>
              <a:rPr lang="en-US" dirty="0" err="1"/>
              <a:t>Winipedia</a:t>
            </a:r>
            <a:r>
              <a:rPr lang="en-US" dirty="0"/>
              <a:t> (via </a:t>
            </a:r>
            <a:r>
              <a:rPr lang="en-US" dirty="0" err="1" smtClean="0"/>
              <a:t>wikiwand</a:t>
            </a:r>
            <a:r>
              <a:rPr lang="en-US" dirty="0" smtClean="0"/>
              <a:t>)</a:t>
            </a:r>
            <a:endParaRPr lang="en-US" dirty="0" smtClean="0"/>
          </a:p>
          <a:p>
            <a:pPr lvl="1"/>
            <a:r>
              <a:rPr lang="en-US" dirty="0" smtClean="0"/>
              <a:t>Computational immunology</a:t>
            </a:r>
            <a:endParaRPr lang="en-US" dirty="0"/>
          </a:p>
          <a:p>
            <a:pPr lvl="2"/>
            <a:r>
              <a:rPr lang="en-US" dirty="0"/>
              <a:t>http://</a:t>
            </a:r>
            <a:r>
              <a:rPr lang="en-US" dirty="0" err="1"/>
              <a:t>www.wikiwand.com</a:t>
            </a:r>
            <a:r>
              <a:rPr lang="en-US" dirty="0"/>
              <a:t>/</a:t>
            </a:r>
            <a:r>
              <a:rPr lang="en-US" dirty="0" err="1"/>
              <a:t>en</a:t>
            </a:r>
            <a:r>
              <a:rPr lang="en-US" dirty="0"/>
              <a:t>/</a:t>
            </a:r>
            <a:r>
              <a:rPr lang="en-US" dirty="0" err="1"/>
              <a:t>Computational_immunology</a:t>
            </a:r>
            <a:endParaRPr lang="en-US" dirty="0"/>
          </a:p>
          <a:p>
            <a:pPr lvl="1"/>
            <a:r>
              <a:rPr lang="en-US" dirty="0" smtClean="0"/>
              <a:t>Flow cytometry bioinformatics</a:t>
            </a:r>
            <a:endParaRPr lang="en-US" dirty="0"/>
          </a:p>
          <a:p>
            <a:pPr lvl="2"/>
            <a:r>
              <a:rPr lang="en-US" dirty="0" smtClean="0"/>
              <a:t>http</a:t>
            </a:r>
            <a:r>
              <a:rPr lang="en-US" dirty="0"/>
              <a:t>://</a:t>
            </a:r>
            <a:r>
              <a:rPr lang="en-US" dirty="0" err="1"/>
              <a:t>www.wikiwand.com</a:t>
            </a:r>
            <a:r>
              <a:rPr lang="en-US" dirty="0"/>
              <a:t>/</a:t>
            </a:r>
            <a:r>
              <a:rPr lang="en-US" dirty="0" err="1"/>
              <a:t>en</a:t>
            </a:r>
            <a:r>
              <a:rPr lang="en-US" dirty="0"/>
              <a:t>/</a:t>
            </a:r>
            <a:r>
              <a:rPr lang="en-US" dirty="0" err="1"/>
              <a:t>Flow_cytometry_bioinformatics</a:t>
            </a:r>
            <a:endParaRPr lang="en-US" dirty="0"/>
          </a:p>
          <a:p>
            <a:r>
              <a:rPr lang="en-US" dirty="0" smtClean="0"/>
              <a:t>“</a:t>
            </a:r>
            <a:r>
              <a:rPr lang="en-US" dirty="0" smtClean="0"/>
              <a:t>Awesome” Resource Lists of all types (many bioinformatics or computational)</a:t>
            </a:r>
          </a:p>
          <a:p>
            <a:pPr lvl="1"/>
            <a:r>
              <a:rPr lang="en-US" dirty="0">
                <a:hlinkClick r:id="rId3"/>
              </a:rPr>
              <a:t>https://</a:t>
            </a:r>
            <a:r>
              <a:rPr lang="en-US" dirty="0" smtClean="0">
                <a:hlinkClick r:id="rId3"/>
              </a:rPr>
              <a:t>github.com/sindresorhus/awesome</a:t>
            </a:r>
            <a:endParaRPr lang="en-US" dirty="0" smtClean="0"/>
          </a:p>
          <a:p>
            <a:r>
              <a:rPr lang="en-US" dirty="0"/>
              <a:t>Medical clipart – share alike</a:t>
            </a:r>
          </a:p>
          <a:p>
            <a:pPr lvl="1"/>
            <a:r>
              <a:rPr lang="en-US" dirty="0"/>
              <a:t>http://</a:t>
            </a:r>
            <a:r>
              <a:rPr lang="en-US" dirty="0" err="1" smtClean="0"/>
              <a:t>smart.servier.com</a:t>
            </a:r>
            <a:endParaRPr lang="en-US" dirty="0"/>
          </a:p>
        </p:txBody>
      </p:sp>
    </p:spTree>
    <p:extLst>
      <p:ext uri="{BB962C8B-B14F-4D97-AF65-F5344CB8AC3E}">
        <p14:creationId xmlns:p14="http://schemas.microsoft.com/office/powerpoint/2010/main" val="2540855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Used</a:t>
            </a:r>
            <a:endParaRPr lang="en-US" dirty="0"/>
          </a:p>
        </p:txBody>
      </p:sp>
      <p:sp>
        <p:nvSpPr>
          <p:cNvPr id="3" name="Content Placeholder 2"/>
          <p:cNvSpPr>
            <a:spLocks noGrp="1"/>
          </p:cNvSpPr>
          <p:nvPr>
            <p:ph idx="1"/>
          </p:nvPr>
        </p:nvSpPr>
        <p:spPr/>
        <p:txBody>
          <a:bodyPr>
            <a:normAutofit/>
          </a:bodyPr>
          <a:lstStyle/>
          <a:p>
            <a:r>
              <a:rPr lang="en-US" dirty="0"/>
              <a:t>BD2K Guide to the Fundamentals of Data Science </a:t>
            </a:r>
            <a:r>
              <a:rPr lang="en-US" dirty="0" smtClean="0"/>
              <a:t>Series</a:t>
            </a:r>
            <a:r>
              <a:rPr lang="en-US" dirty="0"/>
              <a:t> </a:t>
            </a:r>
            <a:r>
              <a:rPr lang="en-US" dirty="0" smtClean="0"/>
              <a:t>Talks</a:t>
            </a:r>
          </a:p>
          <a:p>
            <a:pPr lvl="1"/>
            <a:r>
              <a:rPr lang="en-US" dirty="0">
                <a:hlinkClick r:id="rId2"/>
              </a:rPr>
              <a:t>https://</a:t>
            </a:r>
            <a:r>
              <a:rPr lang="en-US" dirty="0" smtClean="0">
                <a:hlinkClick r:id="rId2"/>
              </a:rPr>
              <a:t>www.youtube.com/channel/UCKIDQOa0JcUd3K9C1TS7FLQ</a:t>
            </a:r>
            <a:endParaRPr lang="en-US" dirty="0" smtClean="0"/>
          </a:p>
          <a:p>
            <a:pPr lvl="1"/>
            <a:r>
              <a:rPr lang="en-US" u="sng" dirty="0">
                <a:hlinkClick r:id="rId3" tooltip="Metadata Standards"/>
              </a:rPr>
              <a:t>Metadata </a:t>
            </a:r>
            <a:r>
              <a:rPr lang="en-US" u="sng" dirty="0" smtClean="0">
                <a:hlinkClick r:id="rId3" tooltip="Metadata Standards"/>
              </a:rPr>
              <a:t>Standards</a:t>
            </a:r>
            <a:r>
              <a:rPr lang="en-US" dirty="0" smtClean="0"/>
              <a:t>, Dr</a:t>
            </a:r>
            <a:r>
              <a:rPr lang="en-US" dirty="0"/>
              <a:t>. Susanna-Assunta </a:t>
            </a:r>
            <a:r>
              <a:rPr lang="en-US" dirty="0" err="1"/>
              <a:t>Sansone</a:t>
            </a:r>
            <a:r>
              <a:rPr lang="en-US" dirty="0"/>
              <a:t> from University of </a:t>
            </a:r>
            <a:r>
              <a:rPr lang="en-US" dirty="0" smtClean="0"/>
              <a:t>Oxford</a:t>
            </a:r>
            <a:endParaRPr lang="en-US" dirty="0"/>
          </a:p>
          <a:p>
            <a:pPr lvl="1"/>
            <a:r>
              <a:rPr lang="en-US" dirty="0">
                <a:hlinkClick r:id="rId4" tooltip="Introduction to Big Data and the Data Lifecycle"/>
              </a:rPr>
              <a:t>Introduction to Big Data and the Data </a:t>
            </a:r>
            <a:r>
              <a:rPr lang="en-US" dirty="0" smtClean="0">
                <a:hlinkClick r:id="rId4" tooltip="Introduction to Big Data and the Data Lifecycle"/>
              </a:rPr>
              <a:t>Lifecycle</a:t>
            </a:r>
            <a:r>
              <a:rPr lang="en-US" dirty="0" smtClean="0"/>
              <a:t>, Dr</a:t>
            </a:r>
            <a:r>
              <a:rPr lang="en-US" dirty="0"/>
              <a:t>. Mark </a:t>
            </a:r>
            <a:r>
              <a:rPr lang="en-US" dirty="0" err="1"/>
              <a:t>Musen</a:t>
            </a:r>
            <a:r>
              <a:rPr lang="en-US" dirty="0"/>
              <a:t> from Stanford </a:t>
            </a:r>
            <a:r>
              <a:rPr lang="en-US" dirty="0" smtClean="0"/>
              <a:t>University</a:t>
            </a:r>
          </a:p>
          <a:p>
            <a:pPr lvl="1"/>
            <a:endParaRPr lang="en-US" dirty="0"/>
          </a:p>
        </p:txBody>
      </p:sp>
    </p:spTree>
    <p:extLst>
      <p:ext uri="{BB962C8B-B14F-4D97-AF65-F5344CB8AC3E}">
        <p14:creationId xmlns:p14="http://schemas.microsoft.com/office/powerpoint/2010/main" val="916834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Standards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62972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3" name="Content Placeholder 2"/>
          <p:cNvSpPr>
            <a:spLocks noGrp="1"/>
          </p:cNvSpPr>
          <p:nvPr>
            <p:ph idx="1"/>
          </p:nvPr>
        </p:nvSpPr>
        <p:spPr/>
        <p:txBody>
          <a:bodyPr>
            <a:normAutofit/>
          </a:bodyPr>
          <a:lstStyle/>
          <a:p>
            <a:r>
              <a:rPr lang="en-US" dirty="0" err="1" smtClean="0"/>
              <a:t>Genser</a:t>
            </a:r>
            <a:r>
              <a:rPr lang="en-US" dirty="0"/>
              <a:t>, B., Cooper, P. J., </a:t>
            </a:r>
            <a:r>
              <a:rPr lang="en-US" dirty="0" err="1"/>
              <a:t>Yazdanbakhsh</a:t>
            </a:r>
            <a:r>
              <a:rPr lang="en-US" dirty="0"/>
              <a:t>, M., </a:t>
            </a:r>
            <a:r>
              <a:rPr lang="en-US" dirty="0" err="1"/>
              <a:t>Barreto</a:t>
            </a:r>
            <a:r>
              <a:rPr lang="en-US" dirty="0"/>
              <a:t>, M. L. &amp; Rodrigues, L. C. A guide to modern statistical analysis of immunological data. </a:t>
            </a:r>
            <a:r>
              <a:rPr lang="en-US" i="1" dirty="0"/>
              <a:t>BMC Immunology 2007 8:1</a:t>
            </a:r>
            <a:r>
              <a:rPr lang="en-US" dirty="0"/>
              <a:t> </a:t>
            </a:r>
            <a:r>
              <a:rPr lang="en-US" b="1" dirty="0"/>
              <a:t>8,</a:t>
            </a:r>
            <a:r>
              <a:rPr lang="en-US" dirty="0"/>
              <a:t> 27 (2007).</a:t>
            </a:r>
          </a:p>
          <a:p>
            <a:pPr lvl="1"/>
            <a:r>
              <a:rPr lang="en-US" dirty="0" smtClean="0"/>
              <a:t>“This </a:t>
            </a:r>
            <a:r>
              <a:rPr lang="en-US" dirty="0"/>
              <a:t>paper will help the immunologist to choose the correct statistical approach for a particular research question</a:t>
            </a:r>
            <a:r>
              <a:rPr lang="en-US" dirty="0" smtClean="0"/>
              <a:t>.”</a:t>
            </a:r>
          </a:p>
          <a:p>
            <a:r>
              <a:rPr lang="en-US" smtClean="0"/>
              <a:t>Zhang</a:t>
            </a:r>
            <a:r>
              <a:rPr lang="en-US" dirty="0"/>
              <a:t>, G. L., Sun, J., </a:t>
            </a:r>
            <a:r>
              <a:rPr lang="en-US" dirty="0" err="1"/>
              <a:t>Chitkushev</a:t>
            </a:r>
            <a:r>
              <a:rPr lang="en-US" dirty="0"/>
              <a:t>, L. &amp; </a:t>
            </a:r>
            <a:r>
              <a:rPr lang="en-US" dirty="0" err="1"/>
              <a:t>Brusic</a:t>
            </a:r>
            <a:r>
              <a:rPr lang="en-US" dirty="0"/>
              <a:t>, V. Big Data Analytics in Immunology: A Knowledge-Based Approach. </a:t>
            </a:r>
            <a:r>
              <a:rPr lang="en-US" i="1" dirty="0" err="1"/>
              <a:t>BioMed</a:t>
            </a:r>
            <a:r>
              <a:rPr lang="en-US" i="1" dirty="0"/>
              <a:t> Research International</a:t>
            </a:r>
            <a:r>
              <a:rPr lang="en-US" dirty="0"/>
              <a:t> </a:t>
            </a:r>
            <a:r>
              <a:rPr lang="en-US" b="1" dirty="0"/>
              <a:t>2014,</a:t>
            </a:r>
            <a:r>
              <a:rPr lang="en-US" dirty="0"/>
              <a:t> 1–9 (2014).</a:t>
            </a:r>
          </a:p>
          <a:p>
            <a:endParaRPr lang="en-US" dirty="0"/>
          </a:p>
          <a:p>
            <a:pPr lvl="1"/>
            <a:endParaRPr lang="en-US" dirty="0"/>
          </a:p>
        </p:txBody>
      </p:sp>
    </p:spTree>
    <p:extLst>
      <p:ext uri="{BB962C8B-B14F-4D97-AF65-F5344CB8AC3E}">
        <p14:creationId xmlns:p14="http://schemas.microsoft.com/office/powerpoint/2010/main" val="284670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Enable you to name one or more immunologically relevant data standards</a:t>
            </a:r>
          </a:p>
          <a:p>
            <a:r>
              <a:rPr lang="en-US" dirty="0" smtClean="0"/>
              <a:t>Enable you to search for immunologically relevant data repositories</a:t>
            </a:r>
          </a:p>
          <a:p>
            <a:r>
              <a:rPr lang="en-US" dirty="0" smtClean="0"/>
              <a:t>Enable you to take a step in becoming a </a:t>
            </a:r>
            <a:r>
              <a:rPr lang="en-US" smtClean="0"/>
              <a:t>reproducible scientist</a:t>
            </a:r>
            <a:endParaRPr lang="en-US"/>
          </a:p>
        </p:txBody>
      </p:sp>
    </p:spTree>
    <p:extLst>
      <p:ext uri="{BB962C8B-B14F-4D97-AF65-F5344CB8AC3E}">
        <p14:creationId xmlns:p14="http://schemas.microsoft.com/office/powerpoint/2010/main" val="882420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 &amp; A</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041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Standards</a:t>
            </a:r>
            <a:endParaRPr lang="en-US" dirty="0"/>
          </a:p>
        </p:txBody>
      </p:sp>
      <p:sp>
        <p:nvSpPr>
          <p:cNvPr id="5" name="Content Placeholder 4"/>
          <p:cNvSpPr>
            <a:spLocks noGrp="1"/>
          </p:cNvSpPr>
          <p:nvPr>
            <p:ph idx="1"/>
          </p:nvPr>
        </p:nvSpPr>
        <p:spPr/>
        <p:txBody>
          <a:bodyPr/>
          <a:lstStyle/>
          <a:p>
            <a:r>
              <a:rPr lang="en-US" dirty="0"/>
              <a:t>What do </a:t>
            </a:r>
            <a:r>
              <a:rPr lang="en-US" dirty="0" smtClean="0"/>
              <a:t>we </a:t>
            </a:r>
            <a:r>
              <a:rPr lang="en-US" dirty="0"/>
              <a:t>mean by standards </a:t>
            </a:r>
            <a:endParaRPr lang="en-US" dirty="0" smtClean="0"/>
          </a:p>
          <a:p>
            <a:r>
              <a:rPr lang="en-US" dirty="0" smtClean="0"/>
              <a:t>Why have them?</a:t>
            </a:r>
          </a:p>
          <a:p>
            <a:r>
              <a:rPr lang="en-US" dirty="0" smtClean="0"/>
              <a:t>What is meant by minimal information?</a:t>
            </a:r>
          </a:p>
          <a:p>
            <a:r>
              <a:rPr lang="en-US" dirty="0" smtClean="0"/>
              <a:t>Where can you find data standards?</a:t>
            </a:r>
          </a:p>
          <a:p>
            <a:r>
              <a:rPr lang="en-US" dirty="0" smtClean="0"/>
              <a:t>What are some immunologically relevant data standards?</a:t>
            </a:r>
          </a:p>
        </p:txBody>
      </p:sp>
    </p:spTree>
    <p:extLst>
      <p:ext uri="{BB962C8B-B14F-4D97-AF65-F5344CB8AC3E}">
        <p14:creationId xmlns:p14="http://schemas.microsoft.com/office/powerpoint/2010/main" val="11466542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t>
            </a:r>
            <a:r>
              <a:rPr lang="en-US" dirty="0" smtClean="0"/>
              <a:t>Standards:</a:t>
            </a:r>
            <a:br>
              <a:rPr lang="en-US" dirty="0" smtClean="0"/>
            </a:br>
            <a:r>
              <a:rPr lang="en-US" dirty="0" smtClean="0"/>
              <a:t>Standards </a:t>
            </a:r>
            <a:r>
              <a:rPr lang="en-US" dirty="0"/>
              <a:t>– a D</a:t>
            </a:r>
            <a:r>
              <a:rPr lang="en-US" dirty="0" smtClean="0"/>
              <a:t>efinition</a:t>
            </a:r>
            <a:endParaRPr lang="en-US" dirty="0"/>
          </a:p>
        </p:txBody>
      </p:sp>
      <p:sp>
        <p:nvSpPr>
          <p:cNvPr id="5" name="Content Placeholder 4"/>
          <p:cNvSpPr>
            <a:spLocks noGrp="1"/>
          </p:cNvSpPr>
          <p:nvPr>
            <p:ph idx="1"/>
          </p:nvPr>
        </p:nvSpPr>
        <p:spPr/>
        <p:txBody>
          <a:bodyPr/>
          <a:lstStyle/>
          <a:p>
            <a:r>
              <a:rPr lang="en-US" dirty="0" smtClean="0"/>
              <a:t>Agreed-upon conventions for doing ‘something’, established </a:t>
            </a:r>
            <a:r>
              <a:rPr lang="en-US" dirty="0"/>
              <a:t>by community consensus or an </a:t>
            </a:r>
            <a:r>
              <a:rPr lang="en-US" dirty="0" smtClean="0"/>
              <a:t>authority</a:t>
            </a:r>
          </a:p>
          <a:p>
            <a:pPr lvl="1"/>
            <a:r>
              <a:rPr lang="en-US" dirty="0" smtClean="0"/>
              <a:t>e.g</a:t>
            </a:r>
            <a:r>
              <a:rPr lang="en-US" dirty="0"/>
              <a:t>. managing a process or delivering a service </a:t>
            </a:r>
          </a:p>
          <a:p>
            <a:endParaRPr lang="en-US" dirty="0"/>
          </a:p>
        </p:txBody>
      </p:sp>
      <p:sp>
        <p:nvSpPr>
          <p:cNvPr id="2" name="Rectangle 1"/>
          <p:cNvSpPr/>
          <p:nvPr/>
        </p:nvSpPr>
        <p:spPr>
          <a:xfrm>
            <a:off x="7240915" y="5484168"/>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1904648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t>
            </a:r>
            <a:r>
              <a:rPr lang="en-US" dirty="0" smtClean="0"/>
              <a:t>Standards:</a:t>
            </a:r>
            <a:br>
              <a:rPr lang="en-US" dirty="0" smtClean="0"/>
            </a:br>
            <a:r>
              <a:rPr lang="en-US" dirty="0" smtClean="0"/>
              <a:t>Interoperability Standards</a:t>
            </a:r>
            <a:endParaRPr lang="en-US" dirty="0"/>
          </a:p>
        </p:txBody>
      </p:sp>
      <p:sp>
        <p:nvSpPr>
          <p:cNvPr id="5" name="Content Placeholder 4"/>
          <p:cNvSpPr>
            <a:spLocks noGrp="1"/>
          </p:cNvSpPr>
          <p:nvPr>
            <p:ph sz="half" idx="1"/>
          </p:nvPr>
        </p:nvSpPr>
        <p:spPr/>
        <p:txBody>
          <a:bodyPr/>
          <a:lstStyle/>
          <a:p>
            <a:r>
              <a:rPr lang="en-US" dirty="0" smtClean="0"/>
              <a:t>Nuts and Bolts</a:t>
            </a:r>
          </a:p>
          <a:p>
            <a:r>
              <a:rPr lang="en-US" dirty="0" smtClean="0"/>
              <a:t>Standardization initiated </a:t>
            </a:r>
            <a:r>
              <a:rPr lang="en-US" dirty="0"/>
              <a:t>in 1864 </a:t>
            </a:r>
            <a:r>
              <a:rPr lang="en-US" dirty="0" smtClean="0"/>
              <a:t>by William Sellers</a:t>
            </a:r>
            <a:endParaRPr lang="en-US" dirty="0"/>
          </a:p>
          <a:p>
            <a:r>
              <a:rPr lang="en-US" dirty="0" smtClean="0"/>
              <a:t>Only widely </a:t>
            </a:r>
            <a:r>
              <a:rPr lang="en-US" dirty="0"/>
              <a:t>adopted </a:t>
            </a:r>
            <a:r>
              <a:rPr lang="en-US" dirty="0" smtClean="0"/>
              <a:t>a </a:t>
            </a:r>
            <a:r>
              <a:rPr lang="en-US" dirty="0"/>
              <a:t>century later!</a:t>
            </a:r>
          </a:p>
          <a:p>
            <a:endParaRPr lang="en-US" dirty="0"/>
          </a:p>
        </p:txBody>
      </p:sp>
      <p:pic>
        <p:nvPicPr>
          <p:cNvPr id="6" name="Content Placeholder 5"/>
          <p:cNvPicPr>
            <a:picLocks noGrp="1" noChangeAspect="1"/>
          </p:cNvPicPr>
          <p:nvPr>
            <p:ph sz="half" idx="2"/>
          </p:nvPr>
        </p:nvPicPr>
        <p:blipFill>
          <a:blip r:embed="rId2"/>
          <a:stretch>
            <a:fillRect/>
          </a:stretch>
        </p:blipFill>
        <p:spPr>
          <a:xfrm>
            <a:off x="4670416" y="1654969"/>
            <a:ext cx="3803669" cy="3263504"/>
          </a:xfrm>
          <a:prstGeom prst="rect">
            <a:avLst/>
          </a:prstGeom>
        </p:spPr>
      </p:pic>
      <p:sp>
        <p:nvSpPr>
          <p:cNvPr id="2" name="Rectangle 1"/>
          <p:cNvSpPr/>
          <p:nvPr/>
        </p:nvSpPr>
        <p:spPr>
          <a:xfrm>
            <a:off x="7158085" y="5346192"/>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11481339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5920</TotalTime>
  <Words>2160</Words>
  <Application>Microsoft Macintosh PowerPoint</Application>
  <PresentationFormat>On-screen Show (16:10)</PresentationFormat>
  <Paragraphs>397</Paragraphs>
  <Slides>62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Calibri</vt:lpstr>
      <vt:lpstr>Calibri Light</vt:lpstr>
      <vt:lpstr>Helvetica</vt:lpstr>
      <vt:lpstr>Arial</vt:lpstr>
      <vt:lpstr>Office Theme</vt:lpstr>
      <vt:lpstr>Immunological Data Standards and Repositories</vt:lpstr>
      <vt:lpstr>PowerPoint Presentation</vt:lpstr>
      <vt:lpstr>Objectives</vt:lpstr>
      <vt:lpstr>Outline</vt:lpstr>
      <vt:lpstr>Immunological Data</vt:lpstr>
      <vt:lpstr>Data Standards</vt:lpstr>
      <vt:lpstr>Data Standards</vt:lpstr>
      <vt:lpstr>Data Standards: Standards – a Definition</vt:lpstr>
      <vt:lpstr>Data Standards: Interoperability Standards</vt:lpstr>
      <vt:lpstr>Data Standards: Interoperability Standards</vt:lpstr>
      <vt:lpstr>Data Standards: Interoperability Standards – Fundamentals</vt:lpstr>
      <vt:lpstr>Data Standards: Interoperability Standards – Realizing Potential</vt:lpstr>
      <vt:lpstr>Data Standards: Metadata Standards – Fundamentals</vt:lpstr>
      <vt:lpstr>Data Standards: Metadata Standards – Fundamentals</vt:lpstr>
      <vt:lpstr>Data Standards: Metadata Standards – Fundamentals</vt:lpstr>
      <vt:lpstr>Data Standards: Searching for Standards</vt:lpstr>
      <vt:lpstr>Demo</vt:lpstr>
      <vt:lpstr>What Are Some Immunologically Relevant Data Standards?</vt:lpstr>
      <vt:lpstr>Flow Cytometry Data File Format Standards (FCS)</vt:lpstr>
      <vt:lpstr>ISAC Classification Results File Format (CLR)</vt:lpstr>
      <vt:lpstr>NIH Library of Integrated Network-Based Cellular Signatures (LINCS)</vt:lpstr>
      <vt:lpstr>Minimum Information About a Flow Cytometry Experiment (MIFlowCyt)</vt:lpstr>
      <vt:lpstr>Data as a Primary Resource</vt:lpstr>
      <vt:lpstr>Data as a Primary Resource</vt:lpstr>
      <vt:lpstr>Not Everyone is Happy With Data Reuse: “Research Parasites”</vt:lpstr>
      <vt:lpstr>Immunological Repositories</vt:lpstr>
      <vt:lpstr>Repositories</vt:lpstr>
      <vt:lpstr>DataMed</vt:lpstr>
      <vt:lpstr>Repositories: DataMed</vt:lpstr>
      <vt:lpstr>Demo</vt:lpstr>
      <vt:lpstr>Nucleic Acid Research (NAR) Database Issue</vt:lpstr>
      <vt:lpstr>Nucleic Acid Research (NAR) Database Issues: Immunological Databases</vt:lpstr>
      <vt:lpstr>Data Repositories</vt:lpstr>
      <vt:lpstr>Immunology Database and Analysis Portal (ImmPort)</vt:lpstr>
      <vt:lpstr>Demo</vt:lpstr>
      <vt:lpstr>FlowRepository</vt:lpstr>
      <vt:lpstr>Demo</vt:lpstr>
      <vt:lpstr>Immune Epitope Database (IEDB)</vt:lpstr>
      <vt:lpstr>Demo</vt:lpstr>
      <vt:lpstr>Immunological Genome Project (ImmGen)</vt:lpstr>
      <vt:lpstr>Demo</vt:lpstr>
      <vt:lpstr>VDJ Server</vt:lpstr>
      <vt:lpstr>Demo</vt:lpstr>
      <vt:lpstr>Tool (Software) Repositories</vt:lpstr>
      <vt:lpstr>OmicsTools</vt:lpstr>
      <vt:lpstr>OmicsTools</vt:lpstr>
      <vt:lpstr>Demo</vt:lpstr>
      <vt:lpstr>Labworm</vt:lpstr>
      <vt:lpstr>Labworm - Immunology</vt:lpstr>
      <vt:lpstr>Demo</vt:lpstr>
      <vt:lpstr>GitHub</vt:lpstr>
      <vt:lpstr>Demo</vt:lpstr>
      <vt:lpstr>Bioconductor</vt:lpstr>
      <vt:lpstr>Demo</vt:lpstr>
      <vt:lpstr>Reproducible Research</vt:lpstr>
      <vt:lpstr>Becoming a Reproducible Scientist…</vt:lpstr>
      <vt:lpstr>Additional Resources</vt:lpstr>
      <vt:lpstr>Resources</vt:lpstr>
      <vt:lpstr>Resources Used</vt:lpstr>
      <vt:lpstr>Papers of Interest</vt:lpstr>
      <vt:lpstr>Objectives</vt:lpstr>
      <vt:lpstr>Q &amp; A</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Immunology Data and Repositories</dc:title>
  <dc:creator>R. Burke Squires</dc:creator>
  <cp:lastModifiedBy>Squires, Richard (NIH/NIAID) [C]</cp:lastModifiedBy>
  <cp:revision>365</cp:revision>
  <dcterms:created xsi:type="dcterms:W3CDTF">2016-12-03T02:31:19Z</dcterms:created>
  <dcterms:modified xsi:type="dcterms:W3CDTF">2017-07-24T03:21:49Z</dcterms:modified>
</cp:coreProperties>
</file>